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8" r:id="rId2"/>
  </p:sldMasterIdLst>
  <p:notesMasterIdLst>
    <p:notesMasterId r:id="rId33"/>
  </p:notesMasterIdLst>
  <p:sldIdLst>
    <p:sldId id="256" r:id="rId3"/>
    <p:sldId id="315" r:id="rId4"/>
    <p:sldId id="2833" r:id="rId5"/>
    <p:sldId id="2850" r:id="rId6"/>
    <p:sldId id="2855" r:id="rId7"/>
    <p:sldId id="2851" r:id="rId8"/>
    <p:sldId id="260" r:id="rId9"/>
    <p:sldId id="2827" r:id="rId10"/>
    <p:sldId id="2828" r:id="rId11"/>
    <p:sldId id="2830" r:id="rId12"/>
    <p:sldId id="2834" r:id="rId13"/>
    <p:sldId id="2837" r:id="rId14"/>
    <p:sldId id="2836" r:id="rId15"/>
    <p:sldId id="2838" r:id="rId16"/>
    <p:sldId id="2853" r:id="rId17"/>
    <p:sldId id="2854" r:id="rId18"/>
    <p:sldId id="2856" r:id="rId19"/>
    <p:sldId id="2859" r:id="rId20"/>
    <p:sldId id="2860" r:id="rId21"/>
    <p:sldId id="2861" r:id="rId22"/>
    <p:sldId id="2862" r:id="rId23"/>
    <p:sldId id="2863" r:id="rId24"/>
    <p:sldId id="2864" r:id="rId25"/>
    <p:sldId id="2843" r:id="rId26"/>
    <p:sldId id="2844" r:id="rId27"/>
    <p:sldId id="2865" r:id="rId28"/>
    <p:sldId id="2866" r:id="rId29"/>
    <p:sldId id="2867" r:id="rId30"/>
    <p:sldId id="2868" r:id="rId31"/>
    <p:sldId id="1951" r:id="rId32"/>
  </p:sldIdLst>
  <p:sldSz cx="12192000" cy="6858000"/>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348A86B-E2C4-4ACA-A002-F2A0218D5A2C}">
          <p14:sldIdLst>
            <p14:sldId id="256"/>
            <p14:sldId id="315"/>
            <p14:sldId id="2833"/>
            <p14:sldId id="2850"/>
            <p14:sldId id="2855"/>
            <p14:sldId id="2851"/>
            <p14:sldId id="260"/>
            <p14:sldId id="2827"/>
            <p14:sldId id="2828"/>
            <p14:sldId id="2830"/>
            <p14:sldId id="2834"/>
            <p14:sldId id="2837"/>
            <p14:sldId id="2836"/>
            <p14:sldId id="2838"/>
            <p14:sldId id="2853"/>
            <p14:sldId id="2854"/>
            <p14:sldId id="2856"/>
            <p14:sldId id="2859"/>
            <p14:sldId id="2860"/>
            <p14:sldId id="2861"/>
            <p14:sldId id="2862"/>
            <p14:sldId id="2863"/>
            <p14:sldId id="2864"/>
            <p14:sldId id="2843"/>
            <p14:sldId id="2844"/>
            <p14:sldId id="2865"/>
            <p14:sldId id="2866"/>
            <p14:sldId id="2867"/>
            <p14:sldId id="2868"/>
          </p14:sldIdLst>
        </p14:section>
        <p14:section name="Untitled Section" id="{996A0411-7B25-41E1-87F4-EFD4C02AFC38}">
          <p14:sldIdLst>
            <p14:sldId id="195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9F9"/>
    <a:srgbClr val="0D3E9B"/>
    <a:srgbClr val="D21F0C"/>
    <a:srgbClr val="8FAADC"/>
    <a:srgbClr val="6B3109"/>
    <a:srgbClr val="5C0E6C"/>
    <a:srgbClr val="6B0F33"/>
    <a:srgbClr val="2C1169"/>
    <a:srgbClr val="F44F3E"/>
    <a:srgbClr val="9B17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3557" autoAdjust="0"/>
  </p:normalViewPr>
  <p:slideViewPr>
    <p:cSldViewPr snapToGrid="0">
      <p:cViewPr varScale="1">
        <p:scale>
          <a:sx n="59" d="100"/>
          <a:sy n="59" d="100"/>
        </p:scale>
        <p:origin x="956" y="52"/>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tilayo Odukoya" userId="a2e463f3-3223-41cd-9033-76b81bb6aac6" providerId="ADAL" clId="{18355555-B33D-4EB6-836B-C2D971409325}"/>
    <pc:docChg chg="modSld">
      <pc:chgData name="Titilayo Odukoya" userId="a2e463f3-3223-41cd-9033-76b81bb6aac6" providerId="ADAL" clId="{18355555-B33D-4EB6-836B-C2D971409325}" dt="2025-07-10T12:26:51.745" v="0" actId="20577"/>
      <pc:docMkLst>
        <pc:docMk/>
      </pc:docMkLst>
      <pc:sldChg chg="modSp mod">
        <pc:chgData name="Titilayo Odukoya" userId="a2e463f3-3223-41cd-9033-76b81bb6aac6" providerId="ADAL" clId="{18355555-B33D-4EB6-836B-C2D971409325}" dt="2025-07-10T12:26:51.745" v="0" actId="20577"/>
        <pc:sldMkLst>
          <pc:docMk/>
          <pc:sldMk cId="2400204106" sldId="256"/>
        </pc:sldMkLst>
        <pc:spChg chg="mod">
          <ac:chgData name="Titilayo Odukoya" userId="a2e463f3-3223-41cd-9033-76b81bb6aac6" providerId="ADAL" clId="{18355555-B33D-4EB6-836B-C2D971409325}" dt="2025-07-10T12:26:51.745" v="0" actId="20577"/>
          <ac:spMkLst>
            <pc:docMk/>
            <pc:sldMk cId="2400204106" sldId="256"/>
            <ac:spMk id="3" creationId="{3D180860-0A53-46D3-8D66-AF6C8BD2C493}"/>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0T20:51:37.504"/>
    </inkml:context>
    <inkml:brush xml:id="br0">
      <inkml:brushProperty name="width" value="0.05" units="cm"/>
      <inkml:brushProperty name="height" value="0.05" units="cm"/>
      <inkml:brushProperty name="color" value="#AE198D"/>
      <inkml:brushProperty name="inkEffects" value="galaxy"/>
      <inkml:brushProperty name="anchorX" value="-1090.10034"/>
      <inkml:brushProperty name="anchorY" value="-13995.36523"/>
      <inkml:brushProperty name="scaleFactor" value="0.5"/>
    </inkml:brush>
  </inkml:definitions>
  <inkml:trace contextRef="#ctx0" brushRef="#br0">0 1 24575,'0'0'0</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06897" units="1/cm"/>
          <inkml:channelProperty channel="T" name="resolution" value="1" units="1/dev"/>
        </inkml:channelProperties>
      </inkml:inkSource>
      <inkml:timestamp xml:id="ts0" timeString="2025-01-21T12:30:09.646"/>
    </inkml:context>
    <inkml:brush xml:id="br0">
      <inkml:brushProperty name="width" value="0.05292" units="cm"/>
      <inkml:brushProperty name="height" value="0.05292" units="cm"/>
      <inkml:brushProperty name="color" value="#FF0000"/>
    </inkml:brush>
  </inkml:definitions>
  <inkml:trace contextRef="#ctx0" brushRef="#br0">85 3810 0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30T17:59:03.673"/>
    </inkml:context>
    <inkml:brush xml:id="br0">
      <inkml:brushProperty name="width" value="0.035" units="cm"/>
      <inkml:brushProperty name="height" value="0.035" units="cm"/>
    </inkml:brush>
  </inkml:definitions>
  <inkml:trace contextRef="#ctx0" brushRef="#br0">0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30T17:59:29.16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30T17:59:03.673"/>
    </inkml:context>
    <inkml:brush xml:id="br0">
      <inkml:brushProperty name="width" value="0.035" units="cm"/>
      <inkml:brushProperty name="height" value="0.035" units="cm"/>
    </inkml:brush>
  </inkml:definitions>
  <inkml:trace contextRef="#ctx0" brushRef="#br0">0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30T17:59:29.16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81FB8-BF77-490C-AE9F-38F168C0ECC6}" type="datetimeFigureOut">
              <a:rPr lang="en-NG" smtClean="0"/>
              <a:t>07/10/2025</a:t>
            </a:fld>
            <a:endParaRPr lang="en-NG"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54CF6F-B46C-49EE-9C65-57D1FC3096D5}" type="slidenum">
              <a:rPr lang="en-NG" smtClean="0"/>
              <a:t>‹#›</a:t>
            </a:fld>
            <a:endParaRPr lang="en-NG" dirty="0"/>
          </a:p>
        </p:txBody>
      </p:sp>
    </p:spTree>
    <p:extLst>
      <p:ext uri="{BB962C8B-B14F-4D97-AF65-F5344CB8AC3E}">
        <p14:creationId xmlns:p14="http://schemas.microsoft.com/office/powerpoint/2010/main" val="142373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34255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207128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9e9ecac051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9e9ecac051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a49e2e97a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a49e2e97a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a49e2e97a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a49e2e97a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4833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a49e2e97a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a49e2e97a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0750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a49e2e97a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a49e2e97a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75119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descr="Icon&#10;&#10;Description automatically generated">
            <a:extLst>
              <a:ext uri="{FF2B5EF4-FFF2-40B4-BE49-F238E27FC236}">
                <a16:creationId xmlns:a16="http://schemas.microsoft.com/office/drawing/2014/main" id="{5F164083-C63B-498F-9AA4-EE02C5DD9792}"/>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2312" r="1" b="2364"/>
          <a:stretch/>
        </p:blipFill>
        <p:spPr>
          <a:xfrm>
            <a:off x="-191386" y="994632"/>
            <a:ext cx="4922874" cy="4116419"/>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2751248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3D02-7CE2-4917-90CF-B3C0F8581992}"/>
              </a:ext>
            </a:extLst>
          </p:cNvPr>
          <p:cNvSpPr>
            <a:spLocks noGrp="1"/>
          </p:cNvSpPr>
          <p:nvPr>
            <p:ph type="title" hasCustomPrompt="1"/>
          </p:nvPr>
        </p:nvSpPr>
        <p:spPr/>
        <p:txBody>
          <a:bodyPr/>
          <a:lstStyle>
            <a:lvl1pPr>
              <a:defRPr/>
            </a:lvl1pPr>
          </a:lstStyle>
          <a:p>
            <a:pPr lvl="0"/>
            <a:r>
              <a:rPr lang="en-US" dirty="0"/>
              <a:t>Click to edit Master text styles</a:t>
            </a:r>
          </a:p>
        </p:txBody>
      </p:sp>
      <p:sp>
        <p:nvSpPr>
          <p:cNvPr id="3" name="Content Placeholder 2">
            <a:extLst>
              <a:ext uri="{FF2B5EF4-FFF2-40B4-BE49-F238E27FC236}">
                <a16:creationId xmlns:a16="http://schemas.microsoft.com/office/drawing/2014/main" id="{CE759521-1025-4253-B2C4-09FB9D2EB03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pic>
        <p:nvPicPr>
          <p:cNvPr id="10" name="Picture 9" descr="Icon&#10;&#10;Description automatically generated">
            <a:extLst>
              <a:ext uri="{FF2B5EF4-FFF2-40B4-BE49-F238E27FC236}">
                <a16:creationId xmlns:a16="http://schemas.microsoft.com/office/drawing/2014/main" id="{57D59C9A-D003-49F1-8AB2-B56EB95F5BFF}"/>
              </a:ext>
            </a:extLst>
          </p:cNvPr>
          <p:cNvPicPr>
            <a:picLocks noChangeAspect="1"/>
          </p:cNvPicPr>
          <p:nvPr userDrawn="1"/>
        </p:nvPicPr>
        <p:blipFill>
          <a:blip r:embed="rId2">
            <a:duotone>
              <a:schemeClr val="bg2">
                <a:shade val="45000"/>
                <a:satMod val="135000"/>
              </a:schemeClr>
              <a:prstClr val="white"/>
            </a:duotone>
            <a:alphaModFix amt="20000"/>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40364" y="-701815"/>
            <a:ext cx="8433918" cy="8261629"/>
          </a:xfrm>
          <a:prstGeom prst="rect">
            <a:avLst/>
          </a:prstGeom>
        </p:spPr>
      </p:pic>
    </p:spTree>
    <p:extLst>
      <p:ext uri="{BB962C8B-B14F-4D97-AF65-F5344CB8AC3E}">
        <p14:creationId xmlns:p14="http://schemas.microsoft.com/office/powerpoint/2010/main" val="4116006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C90E1-17E1-4D67-9A0A-5490E087D2F6}"/>
              </a:ext>
            </a:extLst>
          </p:cNvPr>
          <p:cNvSpPr>
            <a:spLocks noGrp="1"/>
          </p:cNvSpPr>
          <p:nvPr>
            <p:ph type="title"/>
          </p:nvPr>
        </p:nvSpPr>
        <p:spPr>
          <a:xfrm>
            <a:off x="831850" y="1709738"/>
            <a:ext cx="10515600" cy="2852737"/>
          </a:xfrm>
        </p:spPr>
        <p:txBody>
          <a:bodyPr anchor="b"/>
          <a:lstStyle>
            <a:lvl1pPr>
              <a:defRPr sz="6000"/>
            </a:lvl1pPr>
          </a:lstStyle>
          <a:p>
            <a:endParaRPr lang="en-NG" dirty="0"/>
          </a:p>
        </p:txBody>
      </p:sp>
      <p:sp>
        <p:nvSpPr>
          <p:cNvPr id="3" name="Text Placeholder 2">
            <a:extLst>
              <a:ext uri="{FF2B5EF4-FFF2-40B4-BE49-F238E27FC236}">
                <a16:creationId xmlns:a16="http://schemas.microsoft.com/office/drawing/2014/main" id="{58908488-A4FE-4646-B907-678CA88D24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34C828-E204-4034-9196-55E99D4E3F62}"/>
              </a:ext>
            </a:extLst>
          </p:cNvPr>
          <p:cNvSpPr>
            <a:spLocks noGrp="1"/>
          </p:cNvSpPr>
          <p:nvPr>
            <p:ph type="dt" sz="half" idx="10"/>
          </p:nvPr>
        </p:nvSpPr>
        <p:spPr/>
        <p:txBody>
          <a:bodyPr/>
          <a:lstStyle/>
          <a:p>
            <a:fld id="{DC3F66AE-E1C1-4B5A-9981-D6ED7614366C}" type="datetime8">
              <a:rPr lang="en-NG" smtClean="0"/>
              <a:t>07/10/2025 13:25</a:t>
            </a:fld>
            <a:endParaRPr lang="en-NG" dirty="0"/>
          </a:p>
        </p:txBody>
      </p:sp>
      <p:sp>
        <p:nvSpPr>
          <p:cNvPr id="5" name="Footer Placeholder 4">
            <a:extLst>
              <a:ext uri="{FF2B5EF4-FFF2-40B4-BE49-F238E27FC236}">
                <a16:creationId xmlns:a16="http://schemas.microsoft.com/office/drawing/2014/main" id="{A342CC24-E2FB-4D93-92C8-7CACEBABED85}"/>
              </a:ext>
            </a:extLst>
          </p:cNvPr>
          <p:cNvSpPr>
            <a:spLocks noGrp="1"/>
          </p:cNvSpPr>
          <p:nvPr>
            <p:ph type="ftr" sz="quarter" idx="11"/>
          </p:nvPr>
        </p:nvSpPr>
        <p:spPr/>
        <p:txBody>
          <a:bodyPr/>
          <a:lstStyle/>
          <a:p>
            <a:endParaRPr lang="en-NG" dirty="0"/>
          </a:p>
        </p:txBody>
      </p:sp>
      <p:pic>
        <p:nvPicPr>
          <p:cNvPr id="8" name="Picture 7">
            <a:extLst>
              <a:ext uri="{FF2B5EF4-FFF2-40B4-BE49-F238E27FC236}">
                <a16:creationId xmlns:a16="http://schemas.microsoft.com/office/drawing/2014/main" id="{D4D7E034-F28D-4488-9838-C549FDE963FB}"/>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t="7319" b="7319"/>
          <a:stretch/>
        </p:blipFill>
        <p:spPr>
          <a:xfrm>
            <a:off x="0" y="-103976"/>
            <a:ext cx="4338084" cy="3627428"/>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4244218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F2CF-F88F-4A9E-B8B4-223658606151}"/>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28C31E83-8BB8-44F5-92BB-48F12D1509C4}"/>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sp>
        <p:nvSpPr>
          <p:cNvPr id="4" name="Content Placeholder 3">
            <a:extLst>
              <a:ext uri="{FF2B5EF4-FFF2-40B4-BE49-F238E27FC236}">
                <a16:creationId xmlns:a16="http://schemas.microsoft.com/office/drawing/2014/main" id="{E09D0AE1-6A32-45FD-81AD-5C9A4817FA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Tree>
    <p:extLst>
      <p:ext uri="{BB962C8B-B14F-4D97-AF65-F5344CB8AC3E}">
        <p14:creationId xmlns:p14="http://schemas.microsoft.com/office/powerpoint/2010/main" val="96641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071E-9C67-4048-A4CC-961FEA70618F}"/>
              </a:ext>
            </a:extLst>
          </p:cNvPr>
          <p:cNvSpPr>
            <a:spLocks noGrp="1"/>
          </p:cNvSpPr>
          <p:nvPr>
            <p:ph type="title"/>
          </p:nvPr>
        </p:nvSpPr>
        <p:spPr>
          <a:xfrm>
            <a:off x="839788" y="365125"/>
            <a:ext cx="10515600" cy="1325563"/>
          </a:xfrm>
        </p:spPr>
        <p:txBody>
          <a:bodyPr/>
          <a:lstStyle/>
          <a:p>
            <a:r>
              <a:rPr lang="en-US"/>
              <a:t>Click to edit Master title style</a:t>
            </a:r>
            <a:endParaRPr lang="en-NG"/>
          </a:p>
        </p:txBody>
      </p:sp>
      <p:sp>
        <p:nvSpPr>
          <p:cNvPr id="3" name="Text Placeholder 2">
            <a:extLst>
              <a:ext uri="{FF2B5EF4-FFF2-40B4-BE49-F238E27FC236}">
                <a16:creationId xmlns:a16="http://schemas.microsoft.com/office/drawing/2014/main" id="{1058EFA6-7E8D-4BA1-9294-808FBB5134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4484FE-AA1D-4235-927C-6044033B3F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Text Placeholder 4">
            <a:extLst>
              <a:ext uri="{FF2B5EF4-FFF2-40B4-BE49-F238E27FC236}">
                <a16:creationId xmlns:a16="http://schemas.microsoft.com/office/drawing/2014/main" id="{17F26279-C3C7-4949-AEDB-05D7D85A0C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5A8B2F-9ACE-442F-8343-AA69A0ABF6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7" name="Date Placeholder 6">
            <a:extLst>
              <a:ext uri="{FF2B5EF4-FFF2-40B4-BE49-F238E27FC236}">
                <a16:creationId xmlns:a16="http://schemas.microsoft.com/office/drawing/2014/main" id="{E90351E5-F0C8-410F-A0EA-8913F64BDA67}"/>
              </a:ext>
            </a:extLst>
          </p:cNvPr>
          <p:cNvSpPr>
            <a:spLocks noGrp="1"/>
          </p:cNvSpPr>
          <p:nvPr>
            <p:ph type="dt" sz="half" idx="10"/>
          </p:nvPr>
        </p:nvSpPr>
        <p:spPr/>
        <p:txBody>
          <a:bodyPr/>
          <a:lstStyle/>
          <a:p>
            <a:fld id="{CDFA6565-B11C-43DD-9003-62DD428B456F}" type="datetime8">
              <a:rPr lang="en-NG" smtClean="0"/>
              <a:t>07/10/2025 13:25</a:t>
            </a:fld>
            <a:endParaRPr lang="en-NG" dirty="0"/>
          </a:p>
        </p:txBody>
      </p:sp>
      <p:sp>
        <p:nvSpPr>
          <p:cNvPr id="8" name="Footer Placeholder 7">
            <a:extLst>
              <a:ext uri="{FF2B5EF4-FFF2-40B4-BE49-F238E27FC236}">
                <a16:creationId xmlns:a16="http://schemas.microsoft.com/office/drawing/2014/main" id="{9D44EF73-2328-47AA-90C8-CF62B883BFE0}"/>
              </a:ext>
            </a:extLst>
          </p:cNvPr>
          <p:cNvSpPr>
            <a:spLocks noGrp="1"/>
          </p:cNvSpPr>
          <p:nvPr>
            <p:ph type="ftr" sz="quarter" idx="11"/>
          </p:nvPr>
        </p:nvSpPr>
        <p:spPr/>
        <p:txBody>
          <a:bodyPr/>
          <a:lstStyle/>
          <a:p>
            <a:endParaRPr lang="en-NG" dirty="0"/>
          </a:p>
        </p:txBody>
      </p:sp>
      <p:sp>
        <p:nvSpPr>
          <p:cNvPr id="9" name="Slide Number Placeholder 8">
            <a:extLst>
              <a:ext uri="{FF2B5EF4-FFF2-40B4-BE49-F238E27FC236}">
                <a16:creationId xmlns:a16="http://schemas.microsoft.com/office/drawing/2014/main" id="{5C76D2A8-7CD9-4AF3-9780-1E831D336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1388325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4538D-1B93-440E-ADFD-623FFBE9DDEC}"/>
              </a:ext>
            </a:extLst>
          </p:cNvPr>
          <p:cNvSpPr>
            <a:spLocks noGrp="1"/>
          </p:cNvSpPr>
          <p:nvPr>
            <p:ph type="title"/>
          </p:nvPr>
        </p:nvSpPr>
        <p:spPr/>
        <p:txBody>
          <a:bodyPr/>
          <a:lstStyle/>
          <a:p>
            <a:r>
              <a:rPr lang="en-US"/>
              <a:t>Click to edit Master title style</a:t>
            </a:r>
            <a:endParaRPr lang="en-NG"/>
          </a:p>
        </p:txBody>
      </p:sp>
      <p:sp>
        <p:nvSpPr>
          <p:cNvPr id="3" name="Date Placeholder 2">
            <a:extLst>
              <a:ext uri="{FF2B5EF4-FFF2-40B4-BE49-F238E27FC236}">
                <a16:creationId xmlns:a16="http://schemas.microsoft.com/office/drawing/2014/main" id="{EED765EC-76F6-4114-BCB9-4CA40C1703EF}"/>
              </a:ext>
            </a:extLst>
          </p:cNvPr>
          <p:cNvSpPr>
            <a:spLocks noGrp="1"/>
          </p:cNvSpPr>
          <p:nvPr>
            <p:ph type="dt" sz="half" idx="10"/>
          </p:nvPr>
        </p:nvSpPr>
        <p:spPr/>
        <p:txBody>
          <a:bodyPr/>
          <a:lstStyle/>
          <a:p>
            <a:fld id="{7E3FF1FD-3835-4FBE-BE49-28F251712F65}" type="datetime8">
              <a:rPr lang="en-NG" smtClean="0"/>
              <a:t>07/10/2025 13:25</a:t>
            </a:fld>
            <a:endParaRPr lang="en-NG" dirty="0"/>
          </a:p>
        </p:txBody>
      </p:sp>
      <p:sp>
        <p:nvSpPr>
          <p:cNvPr id="4" name="Footer Placeholder 3">
            <a:extLst>
              <a:ext uri="{FF2B5EF4-FFF2-40B4-BE49-F238E27FC236}">
                <a16:creationId xmlns:a16="http://schemas.microsoft.com/office/drawing/2014/main" id="{AAA5F0AD-F3C2-4905-B5C5-6D9D0D42234A}"/>
              </a:ext>
            </a:extLst>
          </p:cNvPr>
          <p:cNvSpPr>
            <a:spLocks noGrp="1"/>
          </p:cNvSpPr>
          <p:nvPr>
            <p:ph type="ftr" sz="quarter" idx="11"/>
          </p:nvPr>
        </p:nvSpPr>
        <p:spPr/>
        <p:txBody>
          <a:bodyPr/>
          <a:lstStyle/>
          <a:p>
            <a:endParaRPr lang="en-NG" dirty="0"/>
          </a:p>
        </p:txBody>
      </p:sp>
      <p:sp>
        <p:nvSpPr>
          <p:cNvPr id="5" name="Slide Number Placeholder 4">
            <a:extLst>
              <a:ext uri="{FF2B5EF4-FFF2-40B4-BE49-F238E27FC236}">
                <a16:creationId xmlns:a16="http://schemas.microsoft.com/office/drawing/2014/main" id="{70ED46CD-519C-4B8B-A16B-424BCF00C091}"/>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pic>
        <p:nvPicPr>
          <p:cNvPr id="7" name="Picture 6" descr="Icon&#10;&#10;Description automatically generated">
            <a:extLst>
              <a:ext uri="{FF2B5EF4-FFF2-40B4-BE49-F238E27FC236}">
                <a16:creationId xmlns:a16="http://schemas.microsoft.com/office/drawing/2014/main" id="{69301F29-4B0E-430E-8821-CBF7CDE6065F}"/>
              </a:ext>
            </a:extLst>
          </p:cNvPr>
          <p:cNvPicPr>
            <a:picLocks noChangeAspect="1"/>
          </p:cNvPicPr>
          <p:nvPr userDrawn="1"/>
        </p:nvPicPr>
        <p:blipFill>
          <a:blip r:embed="rId2" cstate="hqprint">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980769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1A992356-3A08-4667-8C6D-0664F56998A4}"/>
              </a:ext>
            </a:extLst>
          </p:cNvPr>
          <p:cNvPicPr>
            <a:picLocks noChangeAspect="1"/>
          </p:cNvPicPr>
          <p:nvPr userDrawn="1"/>
        </p:nvPicPr>
        <p:blipFill>
          <a:blip r:embed="rId2" cstate="hqprint">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2595491" y="0"/>
            <a:ext cx="7001017" cy="6858000"/>
          </a:xfrm>
          <a:prstGeom prst="rect">
            <a:avLst/>
          </a:prstGeom>
        </p:spPr>
      </p:pic>
    </p:spTree>
    <p:extLst>
      <p:ext uri="{BB962C8B-B14F-4D97-AF65-F5344CB8AC3E}">
        <p14:creationId xmlns:p14="http://schemas.microsoft.com/office/powerpoint/2010/main" val="343596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470A8-6424-4BEE-A0BA-51E920A6AF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Content Placeholder 2">
            <a:extLst>
              <a:ext uri="{FF2B5EF4-FFF2-40B4-BE49-F238E27FC236}">
                <a16:creationId xmlns:a16="http://schemas.microsoft.com/office/drawing/2014/main" id="{D222A776-1C88-4108-9B9D-8F1BFC2F0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Text Placeholder 3">
            <a:extLst>
              <a:ext uri="{FF2B5EF4-FFF2-40B4-BE49-F238E27FC236}">
                <a16:creationId xmlns:a16="http://schemas.microsoft.com/office/drawing/2014/main" id="{CF3D7F38-7837-4EF9-9010-A3CF79462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782839-6AD3-45B2-9968-5F27C2CA5958}"/>
              </a:ext>
            </a:extLst>
          </p:cNvPr>
          <p:cNvSpPr>
            <a:spLocks noGrp="1"/>
          </p:cNvSpPr>
          <p:nvPr>
            <p:ph type="dt" sz="half" idx="10"/>
          </p:nvPr>
        </p:nvSpPr>
        <p:spPr/>
        <p:txBody>
          <a:bodyPr/>
          <a:lstStyle/>
          <a:p>
            <a:fld id="{005DB5D7-2A78-4175-B282-F2CAD926D61B}" type="datetime8">
              <a:rPr lang="en-NG" smtClean="0"/>
              <a:t>07/10/2025 13:25</a:t>
            </a:fld>
            <a:endParaRPr lang="en-NG" dirty="0"/>
          </a:p>
        </p:txBody>
      </p:sp>
      <p:sp>
        <p:nvSpPr>
          <p:cNvPr id="6" name="Footer Placeholder 5">
            <a:extLst>
              <a:ext uri="{FF2B5EF4-FFF2-40B4-BE49-F238E27FC236}">
                <a16:creationId xmlns:a16="http://schemas.microsoft.com/office/drawing/2014/main" id="{7EF9EE5C-A04E-4598-8464-4FCFD1D3DFE2}"/>
              </a:ext>
            </a:extLst>
          </p:cNvPr>
          <p:cNvSpPr>
            <a:spLocks noGrp="1"/>
          </p:cNvSpPr>
          <p:nvPr>
            <p:ph type="ftr" sz="quarter" idx="11"/>
          </p:nvPr>
        </p:nvSpPr>
        <p:spPr/>
        <p:txBody>
          <a:bodyPr/>
          <a:lstStyle/>
          <a:p>
            <a:endParaRPr lang="en-NG" dirty="0"/>
          </a:p>
        </p:txBody>
      </p:sp>
      <p:sp>
        <p:nvSpPr>
          <p:cNvPr id="7" name="Slide Number Placeholder 6">
            <a:extLst>
              <a:ext uri="{FF2B5EF4-FFF2-40B4-BE49-F238E27FC236}">
                <a16:creationId xmlns:a16="http://schemas.microsoft.com/office/drawing/2014/main" id="{497A37DB-2168-4DB4-8B81-F5B584C0E949}"/>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2326578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7B35-1A31-4017-A118-F9CAF6C0A5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Picture Placeholder 2">
            <a:extLst>
              <a:ext uri="{FF2B5EF4-FFF2-40B4-BE49-F238E27FC236}">
                <a16:creationId xmlns:a16="http://schemas.microsoft.com/office/drawing/2014/main" id="{D8C6FDCA-3E05-49DD-878F-12D662922B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G" dirty="0"/>
          </a:p>
        </p:txBody>
      </p:sp>
      <p:sp>
        <p:nvSpPr>
          <p:cNvPr id="4" name="Text Placeholder 3">
            <a:extLst>
              <a:ext uri="{FF2B5EF4-FFF2-40B4-BE49-F238E27FC236}">
                <a16:creationId xmlns:a16="http://schemas.microsoft.com/office/drawing/2014/main" id="{F83C4B57-6707-4672-866C-440B8A334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D33C3D-C14C-453B-9274-CEB32EA23477}"/>
              </a:ext>
            </a:extLst>
          </p:cNvPr>
          <p:cNvSpPr>
            <a:spLocks noGrp="1"/>
          </p:cNvSpPr>
          <p:nvPr>
            <p:ph type="dt" sz="half" idx="10"/>
          </p:nvPr>
        </p:nvSpPr>
        <p:spPr/>
        <p:txBody>
          <a:bodyPr/>
          <a:lstStyle/>
          <a:p>
            <a:fld id="{26B037D0-506D-49EC-8863-6F1F72A8504C}" type="datetime8">
              <a:rPr lang="en-NG" smtClean="0"/>
              <a:t>07/10/2025 13:25</a:t>
            </a:fld>
            <a:endParaRPr lang="en-NG" dirty="0"/>
          </a:p>
        </p:txBody>
      </p:sp>
      <p:sp>
        <p:nvSpPr>
          <p:cNvPr id="6" name="Footer Placeholder 5">
            <a:extLst>
              <a:ext uri="{FF2B5EF4-FFF2-40B4-BE49-F238E27FC236}">
                <a16:creationId xmlns:a16="http://schemas.microsoft.com/office/drawing/2014/main" id="{F0EAC79B-816F-4028-9651-7C3BC489A355}"/>
              </a:ext>
            </a:extLst>
          </p:cNvPr>
          <p:cNvSpPr>
            <a:spLocks noGrp="1"/>
          </p:cNvSpPr>
          <p:nvPr>
            <p:ph type="ftr" sz="quarter" idx="11"/>
          </p:nvPr>
        </p:nvSpPr>
        <p:spPr/>
        <p:txBody>
          <a:bodyPr/>
          <a:lstStyle/>
          <a:p>
            <a:endParaRPr lang="en-NG" dirty="0"/>
          </a:p>
        </p:txBody>
      </p:sp>
      <p:sp>
        <p:nvSpPr>
          <p:cNvPr id="7" name="Slide Number Placeholder 6">
            <a:extLst>
              <a:ext uri="{FF2B5EF4-FFF2-40B4-BE49-F238E27FC236}">
                <a16:creationId xmlns:a16="http://schemas.microsoft.com/office/drawing/2014/main" id="{6D8A5DF3-FE50-4479-875A-5A16599DA92E}"/>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293285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B323-D84C-4814-8525-D6E829FE2771}"/>
              </a:ext>
            </a:extLst>
          </p:cNvPr>
          <p:cNvSpPr>
            <a:spLocks noGrp="1"/>
          </p:cNvSpPr>
          <p:nvPr>
            <p:ph type="title"/>
          </p:nvPr>
        </p:nvSpPr>
        <p:spPr/>
        <p:txBody>
          <a:bodyPr/>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2368D854-C423-4492-B315-A87EDFABF7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2D499CFE-9333-418A-ACF4-82DD2A34534B}"/>
              </a:ext>
            </a:extLst>
          </p:cNvPr>
          <p:cNvSpPr>
            <a:spLocks noGrp="1"/>
          </p:cNvSpPr>
          <p:nvPr>
            <p:ph type="dt" sz="half" idx="10"/>
          </p:nvPr>
        </p:nvSpPr>
        <p:spPr/>
        <p:txBody>
          <a:bodyPr/>
          <a:lstStyle/>
          <a:p>
            <a:fld id="{8528541A-323F-42A2-AAB0-EA8D06BEB39F}" type="datetime8">
              <a:rPr lang="en-NG" smtClean="0"/>
              <a:t>07/10/2025 13:25</a:t>
            </a:fld>
            <a:endParaRPr lang="en-NG" dirty="0"/>
          </a:p>
        </p:txBody>
      </p:sp>
      <p:sp>
        <p:nvSpPr>
          <p:cNvPr id="5" name="Footer Placeholder 4">
            <a:extLst>
              <a:ext uri="{FF2B5EF4-FFF2-40B4-BE49-F238E27FC236}">
                <a16:creationId xmlns:a16="http://schemas.microsoft.com/office/drawing/2014/main" id="{99DC639F-894F-4EBA-A430-EEA0043FF046}"/>
              </a:ext>
            </a:extLst>
          </p:cNvPr>
          <p:cNvSpPr>
            <a:spLocks noGrp="1"/>
          </p:cNvSpPr>
          <p:nvPr>
            <p:ph type="ftr" sz="quarter" idx="11"/>
          </p:nvPr>
        </p:nvSpPr>
        <p:spPr/>
        <p:txBody>
          <a:bodyPr/>
          <a:lstStyle/>
          <a:p>
            <a:endParaRPr lang="en-NG" dirty="0"/>
          </a:p>
        </p:txBody>
      </p:sp>
      <p:sp>
        <p:nvSpPr>
          <p:cNvPr id="6" name="Slide Number Placeholder 5">
            <a:extLst>
              <a:ext uri="{FF2B5EF4-FFF2-40B4-BE49-F238E27FC236}">
                <a16:creationId xmlns:a16="http://schemas.microsoft.com/office/drawing/2014/main" id="{A87C587F-D0E5-49C4-99A0-D7533430A0B4}"/>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41884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2C2BAE-3E09-41C4-A706-317114C55ED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B320CACC-E51C-4632-87AC-E2C4F5ADE9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D7458DDD-F70A-4A03-A11E-C1ADA9087385}"/>
              </a:ext>
            </a:extLst>
          </p:cNvPr>
          <p:cNvSpPr>
            <a:spLocks noGrp="1"/>
          </p:cNvSpPr>
          <p:nvPr>
            <p:ph type="dt" sz="half" idx="10"/>
          </p:nvPr>
        </p:nvSpPr>
        <p:spPr/>
        <p:txBody>
          <a:bodyPr/>
          <a:lstStyle/>
          <a:p>
            <a:fld id="{6A21BDA7-3F11-47AF-85A8-788A922FBC08}" type="datetime8">
              <a:rPr lang="en-NG" smtClean="0"/>
              <a:t>07/10/2025 13:25</a:t>
            </a:fld>
            <a:endParaRPr lang="en-NG" dirty="0"/>
          </a:p>
        </p:txBody>
      </p:sp>
      <p:sp>
        <p:nvSpPr>
          <p:cNvPr id="5" name="Footer Placeholder 4">
            <a:extLst>
              <a:ext uri="{FF2B5EF4-FFF2-40B4-BE49-F238E27FC236}">
                <a16:creationId xmlns:a16="http://schemas.microsoft.com/office/drawing/2014/main" id="{C0B2D0C1-76E2-4D6D-BF6D-BEEA95DC42D6}"/>
              </a:ext>
            </a:extLst>
          </p:cNvPr>
          <p:cNvSpPr>
            <a:spLocks noGrp="1"/>
          </p:cNvSpPr>
          <p:nvPr>
            <p:ph type="ftr" sz="quarter" idx="11"/>
          </p:nvPr>
        </p:nvSpPr>
        <p:spPr/>
        <p:txBody>
          <a:bodyPr/>
          <a:lstStyle/>
          <a:p>
            <a:endParaRPr lang="en-NG" dirty="0"/>
          </a:p>
        </p:txBody>
      </p:sp>
      <p:sp>
        <p:nvSpPr>
          <p:cNvPr id="6" name="Slide Number Placeholder 5">
            <a:extLst>
              <a:ext uri="{FF2B5EF4-FFF2-40B4-BE49-F238E27FC236}">
                <a16:creationId xmlns:a16="http://schemas.microsoft.com/office/drawing/2014/main" id="{ED8D128A-C2AF-4471-A482-38AB20C572CB}"/>
              </a:ext>
            </a:extLst>
          </p:cNvPr>
          <p:cNvSpPr>
            <a:spLocks noGrp="1"/>
          </p:cNvSpPr>
          <p:nvPr>
            <p:ph type="sldNum" sz="quarter" idx="12"/>
          </p:nvPr>
        </p:nvSpPr>
        <p:spPr>
          <a:xfrm>
            <a:off x="8439401" y="5367522"/>
            <a:ext cx="2743200" cy="365125"/>
          </a:xfrm>
          <a:prstGeom prst="rect">
            <a:avLst/>
          </a:prstGeom>
        </p:spPr>
        <p:txBody>
          <a:bodyPr/>
          <a:lstStyle/>
          <a:p>
            <a:fld id="{F4E23400-A6C1-40E6-8B6A-FB34305BDE88}" type="slidenum">
              <a:rPr lang="en-NG" smtClean="0"/>
              <a:t>‹#›</a:t>
            </a:fld>
            <a:endParaRPr lang="en-NG" dirty="0"/>
          </a:p>
        </p:txBody>
      </p:sp>
    </p:spTree>
    <p:extLst>
      <p:ext uri="{BB962C8B-B14F-4D97-AF65-F5344CB8AC3E}">
        <p14:creationId xmlns:p14="http://schemas.microsoft.com/office/powerpoint/2010/main" val="1175470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C94C6CE-6824-4E7E-ACEC-D73C4FED998E}"/>
              </a:ext>
            </a:extLst>
          </p:cNvPr>
          <p:cNvSpPr>
            <a:spLocks noGrp="1"/>
          </p:cNvSpPr>
          <p:nvPr>
            <p:ph type="pic" sz="quarter" idx="10"/>
          </p:nvPr>
        </p:nvSpPr>
        <p:spPr>
          <a:xfrm>
            <a:off x="0" y="0"/>
            <a:ext cx="12192000" cy="6858000"/>
          </a:xfrm>
          <a:prstGeom prst="rect">
            <a:avLst/>
          </a:prstGeom>
          <a:solidFill>
            <a:schemeClr val="tx1">
              <a:lumMod val="50000"/>
              <a:lumOff val="50000"/>
              <a:alpha val="10000"/>
            </a:schemeClr>
          </a:solidFill>
        </p:spPr>
        <p:txBody>
          <a:bodyPr wrap="square">
            <a:noAutofit/>
          </a:bodyPr>
          <a:lstStyle>
            <a:lvl1pPr>
              <a:defRPr lang="en-US" sz="1400"/>
            </a:lvl1pPr>
          </a:lstStyle>
          <a:p>
            <a:pPr marL="0" lvl="0" indent="0">
              <a:buNone/>
            </a:pPr>
            <a:endParaRPr lang="en-US" dirty="0"/>
          </a:p>
        </p:txBody>
      </p:sp>
      <p:pic>
        <p:nvPicPr>
          <p:cNvPr id="2" name="Picture 1">
            <a:extLst>
              <a:ext uri="{FF2B5EF4-FFF2-40B4-BE49-F238E27FC236}">
                <a16:creationId xmlns:a16="http://schemas.microsoft.com/office/drawing/2014/main" id="{C4D32676-AD09-DE12-130A-A39078B074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509" y="5657561"/>
            <a:ext cx="1085850" cy="1085850"/>
          </a:xfrm>
          <a:prstGeom prst="rect">
            <a:avLst/>
          </a:prstGeom>
        </p:spPr>
      </p:pic>
    </p:spTree>
    <p:extLst>
      <p:ext uri="{BB962C8B-B14F-4D97-AF65-F5344CB8AC3E}">
        <p14:creationId xmlns:p14="http://schemas.microsoft.com/office/powerpoint/2010/main" val="69735505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nodePh="1">
                                  <p:stCondLst>
                                    <p:cond delay="0"/>
                                  </p:stCondLst>
                                  <p:endCondLst>
                                    <p:cond evt="begin" delay="0">
                                      <p:tn val="5"/>
                                    </p:cond>
                                  </p:endCondLst>
                                  <p:childTnLst>
                                    <p:animScale>
                                      <p:cBhvr>
                                        <p:cTn id="6" dur="20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el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D46E299-7C03-4B57-B428-52D012406EF7}" type="datetime1">
              <a:rPr lang="en-US" smtClean="0"/>
              <a:t>7/10/2025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dirty="0"/>
          </a:p>
        </p:txBody>
      </p:sp>
    </p:spTree>
    <p:extLst>
      <p:ext uri="{BB962C8B-B14F-4D97-AF65-F5344CB8AC3E}">
        <p14:creationId xmlns:p14="http://schemas.microsoft.com/office/powerpoint/2010/main" val="22353783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7768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Key Takeaways">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A3D8856B-7A24-4C55-9910-ED81BFA0A027}"/>
              </a:ext>
            </a:extLst>
          </p:cNvPr>
          <p:cNvSpPr>
            <a:spLocks noGrp="1"/>
          </p:cNvSpPr>
          <p:nvPr>
            <p:ph type="pic" sz="quarter" idx="17" hasCustomPrompt="1"/>
          </p:nvPr>
        </p:nvSpPr>
        <p:spPr>
          <a:xfrm>
            <a:off x="0" y="0"/>
            <a:ext cx="6096000" cy="6858000"/>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bg1"/>
                </a:solidFill>
              </a:defRPr>
            </a:lvl1pPr>
          </a:lstStyle>
          <a:p>
            <a:fld id="{1BAF15B2-48EE-4F69-B2F2-4DE0A81E1A62}" type="datetime8">
              <a:rPr lang="en-NG" smtClean="0"/>
              <a:t>07/10/2025 13:25</a:t>
            </a:fld>
            <a:endParaRPr lang="en-US" dirty="0"/>
          </a:p>
        </p:txBody>
      </p:sp>
      <p:sp>
        <p:nvSpPr>
          <p:cNvPr id="9" name="Content Placeholder 15">
            <a:extLst>
              <a:ext uri="{FF2B5EF4-FFF2-40B4-BE49-F238E27FC236}">
                <a16:creationId xmlns:a16="http://schemas.microsoft.com/office/drawing/2014/main" id="{3B3118EB-9968-4E6E-B2B6-A76765DCFA49}"/>
              </a:ext>
            </a:extLst>
          </p:cNvPr>
          <p:cNvSpPr>
            <a:spLocks noGrp="1"/>
          </p:cNvSpPr>
          <p:nvPr>
            <p:ph sz="quarter" idx="16" hasCustomPrompt="1"/>
          </p:nvPr>
        </p:nvSpPr>
        <p:spPr>
          <a:xfrm>
            <a:off x="7101510" y="2431280"/>
            <a:ext cx="4288971" cy="3055121"/>
          </a:xfrm>
          <a:prstGeom prst="rect">
            <a:avLst/>
          </a:prstGeom>
        </p:spPr>
        <p:txBody>
          <a:bodyPr/>
          <a:lstStyle>
            <a:lvl1pPr marL="0" indent="0">
              <a:lnSpc>
                <a:spcPct val="150000"/>
              </a:lnSpc>
              <a:spcBef>
                <a:spcPts val="0"/>
              </a:spcBef>
              <a:spcAft>
                <a:spcPts val="1200"/>
              </a:spcAft>
              <a:buNone/>
              <a:defRPr sz="1400" spc="100" baseline="0">
                <a:solidFill>
                  <a:schemeClr val="accent1"/>
                </a:solidFill>
              </a:defRPr>
            </a:lvl1pPr>
          </a:lstStyle>
          <a:p>
            <a:pPr lvl="0"/>
            <a:r>
              <a:rPr lang="en-US"/>
              <a:t>Click to add text</a:t>
            </a:r>
          </a:p>
        </p:txBody>
      </p:sp>
      <p:sp>
        <p:nvSpPr>
          <p:cNvPr id="10" name="Footer Placeholder 4">
            <a:extLst>
              <a:ext uri="{FF2B5EF4-FFF2-40B4-BE49-F238E27FC236}">
                <a16:creationId xmlns:a16="http://schemas.microsoft.com/office/drawing/2014/main" id="{3ABAA64D-DEC0-453B-A9D7-7183AF0CEF2F}"/>
              </a:ext>
            </a:extLst>
          </p:cNvPr>
          <p:cNvSpPr>
            <a:spLocks noGrp="1"/>
          </p:cNvSpPr>
          <p:nvPr>
            <p:ph type="ftr" sz="quarter" idx="11"/>
          </p:nvPr>
        </p:nvSpPr>
        <p:spPr>
          <a:xfrm>
            <a:off x="6519230" y="6356351"/>
            <a:ext cx="3152912" cy="365125"/>
          </a:xfrm>
        </p:spPr>
        <p:txBody>
          <a:bodyPr/>
          <a:lstStyle>
            <a:lvl1pPr algn="l">
              <a:defRPr>
                <a:solidFill>
                  <a:schemeClr val="accent6">
                    <a:lumMod val="75000"/>
                  </a:schemeClr>
                </a:solidFill>
              </a:defRPr>
            </a:lvl1pPr>
          </a:lstStyle>
          <a:p>
            <a:endParaRPr lang="en-US" dirty="0"/>
          </a:p>
        </p:txBody>
      </p:sp>
      <p:sp>
        <p:nvSpPr>
          <p:cNvPr id="11" name="Slide Number Placeholder 5">
            <a:extLst>
              <a:ext uri="{FF2B5EF4-FFF2-40B4-BE49-F238E27FC236}">
                <a16:creationId xmlns:a16="http://schemas.microsoft.com/office/drawing/2014/main" id="{F74F7F62-A2D6-471E-83D8-44BA2699C00F}"/>
              </a:ext>
            </a:extLst>
          </p:cNvPr>
          <p:cNvSpPr>
            <a:spLocks noGrp="1"/>
          </p:cNvSpPr>
          <p:nvPr>
            <p:ph type="sldNum" sz="quarter" idx="12"/>
          </p:nvPr>
        </p:nvSpPr>
        <p:spPr>
          <a:xfrm>
            <a:off x="10510345" y="6356351"/>
            <a:ext cx="843455" cy="365125"/>
          </a:xfrm>
        </p:spPr>
        <p:txBody>
          <a:bodyPr/>
          <a:lstStyle>
            <a:lvl1pPr>
              <a:defRPr>
                <a:solidFill>
                  <a:schemeClr val="accent6">
                    <a:lumMod val="75000"/>
                  </a:schemeClr>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CF88F189-31A8-4BA7-80D9-4A40A4E2B87D}"/>
              </a:ext>
              <a:ext uri="{C183D7F6-B498-43B3-948B-1728B52AA6E4}">
                <adec:decorative xmlns:adec="http://schemas.microsoft.com/office/drawing/2017/decorative" val="1"/>
              </a:ext>
            </a:extLst>
          </p:cNvPr>
          <p:cNvCxnSpPr>
            <a:cxnSpLocks/>
          </p:cNvCxnSpPr>
          <p:nvPr userDrawn="1"/>
        </p:nvCxnSpPr>
        <p:spPr>
          <a:xfrm>
            <a:off x="6834820" y="-3975"/>
            <a:ext cx="0" cy="215934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4EE86B4-3F11-45CB-96F9-7D1AB761A588}"/>
              </a:ext>
            </a:extLst>
          </p:cNvPr>
          <p:cNvSpPr>
            <a:spLocks noGrp="1"/>
          </p:cNvSpPr>
          <p:nvPr>
            <p:ph type="title"/>
          </p:nvPr>
        </p:nvSpPr>
        <p:spPr>
          <a:xfrm>
            <a:off x="7101507" y="1761891"/>
            <a:ext cx="4288971" cy="532862"/>
          </a:xfrm>
          <a:prstGeom prst="rect">
            <a:avLst/>
          </a:prstGeom>
        </p:spPr>
        <p:txBody>
          <a:bodyPr anchor="ctr"/>
          <a:lstStyle>
            <a:lvl1pPr>
              <a:lnSpc>
                <a:spcPct val="125000"/>
              </a:lnSpc>
              <a:defRPr lang="en-US" sz="2400" spc="100" baseline="0">
                <a:solidFill>
                  <a:schemeClr val="accent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725723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FE3E-14BB-4DC6-A806-1E62C1D2446E}"/>
              </a:ext>
            </a:extLst>
          </p:cNvPr>
          <p:cNvSpPr>
            <a:spLocks noGrp="1"/>
          </p:cNvSpPr>
          <p:nvPr>
            <p:ph type="title"/>
          </p:nvPr>
        </p:nvSpPr>
        <p:spPr>
          <a:xfrm>
            <a:off x="1883138" y="1360310"/>
            <a:ext cx="2909309" cy="657882"/>
          </a:xfrm>
          <a:prstGeom prst="rect">
            <a:avLst/>
          </a:prstGeom>
        </p:spPr>
        <p:txBody>
          <a:bodyPr anchor="ctr"/>
          <a:lstStyle>
            <a:lvl1pPr>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endParaRPr lang="en-US" dirty="0"/>
          </a:p>
        </p:txBody>
      </p:sp>
      <p:sp>
        <p:nvSpPr>
          <p:cNvPr id="8" name="Picture Placeholder 10">
            <a:extLst>
              <a:ext uri="{FF2B5EF4-FFF2-40B4-BE49-F238E27FC236}">
                <a16:creationId xmlns:a16="http://schemas.microsoft.com/office/drawing/2014/main" id="{EFD7EF65-6DE9-4029-B3A0-F08E11BC9E5E}"/>
              </a:ext>
            </a:extLst>
          </p:cNvPr>
          <p:cNvSpPr>
            <a:spLocks noGrp="1"/>
          </p:cNvSpPr>
          <p:nvPr>
            <p:ph type="pic" sz="quarter" idx="13" hasCustomPrompt="1"/>
          </p:nvPr>
        </p:nvSpPr>
        <p:spPr>
          <a:xfrm>
            <a:off x="0" y="2795753"/>
            <a:ext cx="12192000" cy="4062247"/>
          </a:xfrm>
          <a:prstGeom prst="rect">
            <a:avLst/>
          </a:prstGeom>
        </p:spPr>
        <p:txBody>
          <a:bodyPr/>
          <a:lstStyle>
            <a:lvl1pPr marL="0" indent="0" algn="ctr">
              <a:buNone/>
              <a:defRPr/>
            </a:lvl1pPr>
          </a:lstStyle>
          <a:p>
            <a:r>
              <a:rPr lang="en-US" dirty="0"/>
              <a:t>Click to add photo</a:t>
            </a:r>
          </a:p>
        </p:txBody>
      </p:sp>
      <p:sp>
        <p:nvSpPr>
          <p:cNvPr id="10" name="Content Placeholder 15">
            <a:extLst>
              <a:ext uri="{FF2B5EF4-FFF2-40B4-BE49-F238E27FC236}">
                <a16:creationId xmlns:a16="http://schemas.microsoft.com/office/drawing/2014/main" id="{123B9F8E-DAD6-45B2-B55B-B070484318C3}"/>
              </a:ext>
            </a:extLst>
          </p:cNvPr>
          <p:cNvSpPr>
            <a:spLocks noGrp="1"/>
          </p:cNvSpPr>
          <p:nvPr>
            <p:ph sz="quarter" idx="15" hasCustomPrompt="1"/>
          </p:nvPr>
        </p:nvSpPr>
        <p:spPr>
          <a:xfrm>
            <a:off x="5109845" y="1075510"/>
            <a:ext cx="5293260" cy="1408770"/>
          </a:xfrm>
          <a:prstGeom prst="rect">
            <a:avLst/>
          </a:prstGeom>
        </p:spPr>
        <p:txBody>
          <a:bodyPr anchor="ctr"/>
          <a:lstStyle>
            <a:lvl1pPr marL="0" indent="0">
              <a:lnSpc>
                <a:spcPct val="150000"/>
              </a:lnSpc>
              <a:spcBef>
                <a:spcPts val="0"/>
              </a:spcBef>
              <a:spcAft>
                <a:spcPts val="0"/>
              </a:spcAft>
              <a:buNone/>
              <a:defRPr sz="1400" spc="100" baseline="0"/>
            </a:lvl1pPr>
          </a:lstStyle>
          <a:p>
            <a:pPr lvl="0"/>
            <a:r>
              <a:rPr lang="en-US"/>
              <a:t>Click to add text</a:t>
            </a:r>
          </a:p>
        </p:txBody>
      </p:sp>
      <p:sp>
        <p:nvSpPr>
          <p:cNvPr id="5" name="Date Placeholder 4">
            <a:extLst>
              <a:ext uri="{FF2B5EF4-FFF2-40B4-BE49-F238E27FC236}">
                <a16:creationId xmlns:a16="http://schemas.microsoft.com/office/drawing/2014/main" id="{23CF9177-0C51-4496-B5AE-7ED4F8F3A170}"/>
              </a:ext>
            </a:extLst>
          </p:cNvPr>
          <p:cNvSpPr>
            <a:spLocks noGrp="1"/>
          </p:cNvSpPr>
          <p:nvPr>
            <p:ph type="dt" sz="half" idx="10"/>
          </p:nvPr>
        </p:nvSpPr>
        <p:spPr/>
        <p:txBody>
          <a:bodyPr/>
          <a:lstStyle>
            <a:lvl1pPr>
              <a:defRPr>
                <a:solidFill>
                  <a:schemeClr val="bg1"/>
                </a:solidFill>
              </a:defRPr>
            </a:lvl1pPr>
          </a:lstStyle>
          <a:p>
            <a:fld id="{DDF2632C-F1F7-4CD2-B6B5-23CB4530DA9D}" type="datetime8">
              <a:rPr lang="en-NG" smtClean="0"/>
              <a:t>07/10/2025 13:25</a:t>
            </a:fld>
            <a:endParaRPr lang="en-US" dirty="0"/>
          </a:p>
        </p:txBody>
      </p:sp>
      <p:sp>
        <p:nvSpPr>
          <p:cNvPr id="6" name="Footer Placeholder 5">
            <a:extLst>
              <a:ext uri="{FF2B5EF4-FFF2-40B4-BE49-F238E27FC236}">
                <a16:creationId xmlns:a16="http://schemas.microsoft.com/office/drawing/2014/main" id="{C57A035F-C837-4CCA-BB19-CE656F0576BD}"/>
              </a:ext>
            </a:extLst>
          </p:cNvPr>
          <p:cNvSpPr>
            <a:spLocks noGrp="1"/>
          </p:cNvSpPr>
          <p:nvPr>
            <p:ph type="ftr" sz="quarter" idx="11"/>
          </p:nvPr>
        </p:nvSpPr>
        <p:spPr/>
        <p:txBody>
          <a:bodyPr/>
          <a:lstStyle>
            <a:lvl1pPr>
              <a:defRPr>
                <a:solidFill>
                  <a:schemeClr val="accent1"/>
                </a:solidFill>
              </a:defRPr>
            </a:lvl1pPr>
          </a:lstStyle>
          <a:p>
            <a:endParaRPr lang="en-US" dirty="0"/>
          </a:p>
        </p:txBody>
      </p:sp>
      <p:sp>
        <p:nvSpPr>
          <p:cNvPr id="7" name="Slide Number Placeholder 6">
            <a:extLst>
              <a:ext uri="{FF2B5EF4-FFF2-40B4-BE49-F238E27FC236}">
                <a16:creationId xmlns:a16="http://schemas.microsoft.com/office/drawing/2014/main" id="{5FE2F927-F23D-4ABB-BEC9-11C2CC69D8E4}"/>
              </a:ext>
            </a:extLst>
          </p:cNvPr>
          <p:cNvSpPr>
            <a:spLocks noGrp="1"/>
          </p:cNvSpPr>
          <p:nvPr>
            <p:ph type="sldNum" sz="quarter" idx="12"/>
          </p:nvPr>
        </p:nvSpPr>
        <p:spPr/>
        <p:txBody>
          <a:bodyPr/>
          <a:lstStyle>
            <a:lvl1pPr>
              <a:defRPr>
                <a:solidFill>
                  <a:schemeClr val="accent1"/>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95244728-2BE1-4CB4-A19E-903E75BD8226}"/>
              </a:ext>
              <a:ext uri="{C183D7F6-B498-43B3-948B-1728B52AA6E4}">
                <adec:decorative xmlns:adec="http://schemas.microsoft.com/office/drawing/2017/decorative" val="1"/>
              </a:ext>
            </a:extLst>
          </p:cNvPr>
          <p:cNvCxnSpPr>
            <a:cxnSpLocks/>
          </p:cNvCxnSpPr>
          <p:nvPr userDrawn="1"/>
        </p:nvCxnSpPr>
        <p:spPr>
          <a:xfrm>
            <a:off x="0" y="1689250"/>
            <a:ext cx="160637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02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43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5A0B3F-7373-4086-80FD-0F268F6DF2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G"/>
          </a:p>
        </p:txBody>
      </p:sp>
      <p:sp>
        <p:nvSpPr>
          <p:cNvPr id="3" name="Text Placeholder 2">
            <a:extLst>
              <a:ext uri="{FF2B5EF4-FFF2-40B4-BE49-F238E27FC236}">
                <a16:creationId xmlns:a16="http://schemas.microsoft.com/office/drawing/2014/main" id="{2D392C5F-F3DF-4581-ABCA-578FA5C619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9312D294-894B-46DD-9E47-C19C696DEC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98BE64-79B4-4FE1-A7B3-37F2845E92F7}" type="datetime8">
              <a:rPr lang="en-NG" smtClean="0"/>
              <a:t>07/10/2025 13:25</a:t>
            </a:fld>
            <a:endParaRPr lang="en-NG" dirty="0"/>
          </a:p>
        </p:txBody>
      </p:sp>
      <p:sp>
        <p:nvSpPr>
          <p:cNvPr id="5" name="Footer Placeholder 4">
            <a:extLst>
              <a:ext uri="{FF2B5EF4-FFF2-40B4-BE49-F238E27FC236}">
                <a16:creationId xmlns:a16="http://schemas.microsoft.com/office/drawing/2014/main" id="{8F82956F-8F4C-4722-9C27-F46DFD17F4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G" dirty="0"/>
          </a:p>
        </p:txBody>
      </p:sp>
      <p:pic>
        <p:nvPicPr>
          <p:cNvPr id="8" name="Picture 7">
            <a:extLst>
              <a:ext uri="{FF2B5EF4-FFF2-40B4-BE49-F238E27FC236}">
                <a16:creationId xmlns:a16="http://schemas.microsoft.com/office/drawing/2014/main" id="{C3A073F0-FAC0-0A5E-A0D9-A55EBDE3D68A}"/>
              </a:ext>
            </a:extLst>
          </p:cNvPr>
          <p:cNvPicPr>
            <a:picLocks noChangeAspect="1"/>
          </p:cNvPicPr>
          <p:nvPr userDrawn="1"/>
        </p:nvPicPr>
        <p:blipFill rotWithShape="1">
          <a:blip r:embed="rId15" cstate="hqprint">
            <a:extLst>
              <a:ext uri="{28A0092B-C50C-407E-A947-70E740481C1C}">
                <a14:useLocalDpi xmlns:a14="http://schemas.microsoft.com/office/drawing/2010/main" val="0"/>
              </a:ext>
            </a:extLst>
          </a:blip>
          <a:srcRect t="58079" r="1380" b="-3900"/>
          <a:stretch/>
        </p:blipFill>
        <p:spPr>
          <a:xfrm>
            <a:off x="9083066" y="6197675"/>
            <a:ext cx="2270734" cy="367301"/>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99C27875-F1DD-F4A7-A0DB-AD0751732DE2}"/>
              </a:ext>
            </a:extLst>
          </p:cNvPr>
          <p:cNvPicPr>
            <a:picLocks noChangeAspect="1"/>
          </p:cNvPicPr>
          <p:nvPr userDrawn="1"/>
        </p:nvPicPr>
        <p:blipFill>
          <a:blip r:embed="rId16" cstate="hqprint">
            <a:extLst>
              <a:ext uri="{28A0092B-C50C-407E-A947-70E740481C1C}">
                <a14:useLocalDpi xmlns:a14="http://schemas.microsoft.com/office/drawing/2010/main" val="0"/>
              </a:ext>
            </a:extLst>
          </a:blip>
          <a:stretch>
            <a:fillRect/>
          </a:stretch>
        </p:blipFill>
        <p:spPr>
          <a:xfrm>
            <a:off x="9937483" y="368449"/>
            <a:ext cx="1416317" cy="269745"/>
          </a:xfrm>
          <a:prstGeom prst="rect">
            <a:avLst/>
          </a:prstGeom>
        </p:spPr>
      </p:pic>
      <p:pic>
        <p:nvPicPr>
          <p:cNvPr id="6" name="Picture 5">
            <a:extLst>
              <a:ext uri="{FF2B5EF4-FFF2-40B4-BE49-F238E27FC236}">
                <a16:creationId xmlns:a16="http://schemas.microsoft.com/office/drawing/2014/main" id="{EE16907B-F97C-D013-C632-6B9353C37285}"/>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05509" y="5657561"/>
            <a:ext cx="1085850" cy="1085850"/>
          </a:xfrm>
          <a:prstGeom prst="rect">
            <a:avLst/>
          </a:prstGeom>
        </p:spPr>
      </p:pic>
    </p:spTree>
    <p:extLst>
      <p:ext uri="{BB962C8B-B14F-4D97-AF65-F5344CB8AC3E}">
        <p14:creationId xmlns:p14="http://schemas.microsoft.com/office/powerpoint/2010/main" val="4246280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13" r:id="rId12"/>
    <p:sldLayoutId id="2147483715"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94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nvGrpSpPr>
          <p:cNvPr id="10" name="Group 9"/>
          <p:cNvGrpSpPr/>
          <p:nvPr userDrawn="1"/>
        </p:nvGrpSpPr>
        <p:grpSpPr>
          <a:xfrm>
            <a:off x="11562683" y="299207"/>
            <a:ext cx="198747" cy="54110"/>
            <a:chOff x="9002967" y="435292"/>
            <a:chExt cx="298120" cy="81177"/>
          </a:xfrm>
        </p:grpSpPr>
        <p:cxnSp>
          <p:nvCxnSpPr>
            <p:cNvPr id="11" name="Straight Connector 10"/>
            <p:cNvCxnSpPr/>
            <p:nvPr userDrawn="1"/>
          </p:nvCxnSpPr>
          <p:spPr>
            <a:xfrm>
              <a:off x="9002967" y="435292"/>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9002967" y="516469"/>
              <a:ext cx="298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279520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Lst>
  <p:hf sldNum="0" hdr="0" dt="0"/>
  <p:txStyles>
    <p:titleStyle>
      <a:lvl1pPr algn="l" defTabSz="609539"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152385" indent="-152385" algn="l" defTabSz="609539" rtl="0" eaLnBrk="1" latinLnBrk="0" hangingPunct="1">
        <a:lnSpc>
          <a:spcPct val="90000"/>
        </a:lnSpc>
        <a:spcBef>
          <a:spcPts val="667"/>
        </a:spcBef>
        <a:buFont typeface="Arial" panose="020B0604020202020204" pitchFamily="34" charset="0"/>
        <a:buChar char="•"/>
        <a:defRPr sz="1866" kern="1200">
          <a:solidFill>
            <a:schemeClr val="tx1"/>
          </a:solidFill>
          <a:latin typeface="+mn-lt"/>
          <a:ea typeface="+mn-ea"/>
          <a:cs typeface="+mn-cs"/>
        </a:defRPr>
      </a:lvl1pPr>
      <a:lvl2pPr marL="457154" indent="-152385" algn="l" defTabSz="609539" rtl="0" eaLnBrk="1" latinLnBrk="0" hangingPunct="1">
        <a:lnSpc>
          <a:spcPct val="90000"/>
        </a:lnSpc>
        <a:spcBef>
          <a:spcPts val="333"/>
        </a:spcBef>
        <a:buFont typeface="Arial" panose="020B0604020202020204" pitchFamily="34" charset="0"/>
        <a:buChar char="•"/>
        <a:defRPr sz="1600" kern="1200">
          <a:solidFill>
            <a:schemeClr val="tx1"/>
          </a:solidFill>
          <a:latin typeface="+mn-lt"/>
          <a:ea typeface="+mn-ea"/>
          <a:cs typeface="+mn-cs"/>
        </a:defRPr>
      </a:lvl2pPr>
      <a:lvl3pPr marL="761924" indent="-152385" algn="l" defTabSz="609539" rtl="0" eaLnBrk="1" latinLnBrk="0" hangingPunct="1">
        <a:lnSpc>
          <a:spcPct val="90000"/>
        </a:lnSpc>
        <a:spcBef>
          <a:spcPts val="333"/>
        </a:spcBef>
        <a:buFont typeface="Arial" panose="020B0604020202020204" pitchFamily="34" charset="0"/>
        <a:buChar char="•"/>
        <a:defRPr sz="1333" kern="1200">
          <a:solidFill>
            <a:schemeClr val="tx1"/>
          </a:solidFill>
          <a:latin typeface="+mn-lt"/>
          <a:ea typeface="+mn-ea"/>
          <a:cs typeface="+mn-cs"/>
        </a:defRPr>
      </a:lvl3pPr>
      <a:lvl4pPr marL="106669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463"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23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002"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577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541" indent="-152385" algn="l" defTabSz="609539"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customXml" Target="../ink/ink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20.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8" Type="http://schemas.openxmlformats.org/officeDocument/2006/relationships/image" Target="../media/image31.png"/><Relationship Id="rId17" Type="http://schemas.openxmlformats.org/officeDocument/2006/relationships/customXml" Target="../ink/ink4.xml"/><Relationship Id="rId2" Type="http://schemas.openxmlformats.org/officeDocument/2006/relationships/customXml" Target="../ink/ink3.xml"/><Relationship Id="rId16" Type="http://schemas.openxmlformats.org/officeDocument/2006/relationships/image" Target="../media/image30.png"/><Relationship Id="rId1" Type="http://schemas.openxmlformats.org/officeDocument/2006/relationships/slideLayout" Target="../slideLayouts/slideLayout6.xml"/><Relationship Id="rId19"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ustomXml" Target="../ink/ink5.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customXml" Target="../ink/ink6.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D180860-0A53-46D3-8D66-AF6C8BD2C493}"/>
              </a:ext>
            </a:extLst>
          </p:cNvPr>
          <p:cNvSpPr>
            <a:spLocks noGrp="1"/>
          </p:cNvSpPr>
          <p:nvPr>
            <p:ph type="subTitle" idx="4294967295"/>
          </p:nvPr>
        </p:nvSpPr>
        <p:spPr>
          <a:xfrm>
            <a:off x="4051099" y="1043355"/>
            <a:ext cx="7994570" cy="4974673"/>
          </a:xfrm>
        </p:spPr>
        <p:txBody>
          <a:bodyPr>
            <a:noAutofit/>
          </a:bodyPr>
          <a:lstStyle/>
          <a:p>
            <a:pPr marL="0" indent="0">
              <a:buNone/>
            </a:pPr>
            <a:r>
              <a:rPr lang="en-US" sz="4800" b="1" dirty="0">
                <a:solidFill>
                  <a:srgbClr val="002060"/>
                </a:solidFill>
                <a:effectLst>
                  <a:outerShdw blurRad="38100" dist="38100" dir="2700000" algn="tl">
                    <a:srgbClr val="000000">
                      <a:alpha val="43137"/>
                    </a:srgbClr>
                  </a:outerShdw>
                </a:effectLst>
                <a:latin typeface="Avenir Next LT Pro Light" panose="020B0304020202020204" pitchFamily="34" charset="0"/>
              </a:rPr>
              <a:t>FIBERONE TECH ACADEMY </a:t>
            </a:r>
          </a:p>
          <a:p>
            <a:pPr marL="0" indent="0">
              <a:buNone/>
            </a:pPr>
            <a:endParaRPr lang="en-US" sz="4800" b="1" dirty="0">
              <a:solidFill>
                <a:srgbClr val="002060"/>
              </a:solidFill>
              <a:effectLst>
                <a:outerShdw blurRad="38100" dist="38100" dir="2700000" algn="tl">
                  <a:srgbClr val="000000">
                    <a:alpha val="43137"/>
                  </a:srgbClr>
                </a:outerShdw>
              </a:effectLst>
              <a:latin typeface="Avenir Next LT Pro Light" panose="020B0304020202020204" pitchFamily="34" charset="0"/>
            </a:endParaRPr>
          </a:p>
          <a:p>
            <a:pPr marL="0" indent="0">
              <a:buNone/>
            </a:pPr>
            <a:r>
              <a:rPr lang="en-US" sz="4800" b="1" dirty="0">
                <a:solidFill>
                  <a:srgbClr val="002060"/>
                </a:solidFill>
                <a:effectLst>
                  <a:outerShdw blurRad="38100" dist="38100" dir="2700000" algn="tl">
                    <a:srgbClr val="000000">
                      <a:alpha val="43137"/>
                    </a:srgbClr>
                  </a:outerShdw>
                </a:effectLst>
                <a:latin typeface="Avenir Next LT Pro Light" panose="020B0304020202020204" pitchFamily="34" charset="0"/>
              </a:rPr>
              <a:t>Fundamentals of the Optical Fiber (FTTH)</a:t>
            </a:r>
          </a:p>
          <a:p>
            <a:pPr marL="0" indent="0">
              <a:buNone/>
            </a:pPr>
            <a:endParaRPr lang="en-US" sz="4800" b="1" dirty="0">
              <a:solidFill>
                <a:srgbClr val="002060"/>
              </a:solidFill>
              <a:effectLst>
                <a:outerShdw blurRad="38100" dist="38100" dir="2700000" algn="tl">
                  <a:srgbClr val="000000">
                    <a:alpha val="43137"/>
                  </a:srgbClr>
                </a:outerShdw>
              </a:effectLst>
              <a:latin typeface="Avenir Next LT Pro Light" panose="020B0304020202020204" pitchFamily="34" charset="0"/>
            </a:endParaRPr>
          </a:p>
          <a:p>
            <a:pPr marL="0" indent="0">
              <a:buNone/>
            </a:pPr>
            <a:r>
              <a:rPr lang="en-US" sz="4800" b="1" dirty="0">
                <a:solidFill>
                  <a:srgbClr val="002060"/>
                </a:solidFill>
                <a:effectLst>
                  <a:outerShdw blurRad="38100" dist="38100" dir="2700000" algn="tl">
                    <a:srgbClr val="000000">
                      <a:alpha val="43137"/>
                    </a:srgbClr>
                  </a:outerShdw>
                </a:effectLst>
                <a:latin typeface="Avenir Next LT Pro Light" panose="020B0304020202020204" pitchFamily="34" charset="0"/>
              </a:rPr>
              <a:t>JULY, 2025</a:t>
            </a:r>
          </a:p>
          <a:p>
            <a:pPr marL="0" indent="0">
              <a:buNone/>
            </a:pPr>
            <a:r>
              <a:rPr lang="en-US" sz="1800" b="1" dirty="0">
                <a:solidFill>
                  <a:srgbClr val="002060"/>
                </a:solidFill>
                <a:effectLst>
                  <a:outerShdw blurRad="38100" dist="38100" dir="2700000" algn="tl">
                    <a:srgbClr val="000000">
                      <a:alpha val="43137"/>
                    </a:srgbClr>
                  </a:outerShdw>
                </a:effectLst>
                <a:latin typeface="Avenir Next LT Pro Light" panose="020B0304020202020204" pitchFamily="34" charset="0"/>
              </a:rPr>
              <a:t>                                     EMMANUEL BABALOLA, HEAD SD MAINLAND WEST.</a:t>
            </a:r>
          </a:p>
          <a:p>
            <a:pPr marL="0" indent="0">
              <a:buNone/>
            </a:pPr>
            <a:endParaRPr lang="en-US" sz="4800" b="1" dirty="0">
              <a:solidFill>
                <a:srgbClr val="002060"/>
              </a:solidFill>
              <a:effectLst>
                <a:outerShdw blurRad="38100" dist="38100" dir="2700000" algn="tl">
                  <a:srgbClr val="000000">
                    <a:alpha val="43137"/>
                  </a:srgbClr>
                </a:outerShdw>
              </a:effectLst>
              <a:latin typeface="Avenir Next LT Pro Light" panose="020B0304020202020204" pitchFamily="34" charset="0"/>
            </a:endParaRPr>
          </a:p>
          <a:p>
            <a:pPr marL="0" indent="0">
              <a:buNone/>
            </a:pPr>
            <a:endParaRPr lang="en-US" sz="4800" b="1" dirty="0">
              <a:solidFill>
                <a:srgbClr val="FF0000"/>
              </a:solidFill>
              <a:effectLst>
                <a:outerShdw blurRad="38100" dist="38100" dir="2700000" algn="tl">
                  <a:srgbClr val="000000">
                    <a:alpha val="43137"/>
                  </a:srgbClr>
                </a:outerShdw>
              </a:effectLst>
              <a:latin typeface="Avenir Next LT Pro Light" panose="020B0304020202020204" pitchFamily="34" charset="0"/>
            </a:endParaRPr>
          </a:p>
          <a:p>
            <a:pPr marL="0" indent="0">
              <a:buNone/>
            </a:pPr>
            <a:endParaRPr lang="en-US" b="1" dirty="0">
              <a:solidFill>
                <a:srgbClr val="002060"/>
              </a:solidFill>
              <a:effectLst>
                <a:outerShdw blurRad="38100" dist="38100" dir="2700000" algn="tl">
                  <a:srgbClr val="000000">
                    <a:alpha val="43137"/>
                  </a:srgbClr>
                </a:outerShdw>
              </a:effectLst>
              <a:latin typeface="Avenir Next LT Pro Light" panose="020B0304020202020204" pitchFamily="34" charset="0"/>
            </a:endParaRPr>
          </a:p>
        </p:txBody>
      </p:sp>
    </p:spTree>
    <p:extLst>
      <p:ext uri="{BB962C8B-B14F-4D97-AF65-F5344CB8AC3E}">
        <p14:creationId xmlns:p14="http://schemas.microsoft.com/office/powerpoint/2010/main" val="240020410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descr="A blue and red logo&#10;&#10;Description automatically generated">
            <a:extLst>
              <a:ext uri="{FF2B5EF4-FFF2-40B4-BE49-F238E27FC236}">
                <a16:creationId xmlns:a16="http://schemas.microsoft.com/office/drawing/2014/main" id="{E77E5EF4-0ADD-292D-8017-BCB18ED323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8666" y="5263862"/>
            <a:ext cx="1269708" cy="1166218"/>
          </a:xfrm>
          <a:prstGeom prst="rect">
            <a:avLst/>
          </a:prstGeom>
        </p:spPr>
      </p:pic>
      <p:sp>
        <p:nvSpPr>
          <p:cNvPr id="5" name="TextBox 47">
            <a:extLst>
              <a:ext uri="{FF2B5EF4-FFF2-40B4-BE49-F238E27FC236}">
                <a16:creationId xmlns:a16="http://schemas.microsoft.com/office/drawing/2014/main" id="{26188967-C5E4-0891-9FB6-C3F25B68F922}"/>
              </a:ext>
            </a:extLst>
          </p:cNvPr>
          <p:cNvSpPr txBox="1"/>
          <p:nvPr/>
        </p:nvSpPr>
        <p:spPr>
          <a:xfrm>
            <a:off x="572602" y="264609"/>
            <a:ext cx="3954574" cy="492443"/>
          </a:xfrm>
          <a:prstGeom prst="rect">
            <a:avLst/>
          </a:prstGeom>
          <a:noFill/>
          <a:ln w="6350">
            <a:noFill/>
            <a:prstDash val="dash"/>
          </a:ln>
        </p:spPr>
        <p:txBody>
          <a:bodyPr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0D3E9B"/>
                </a:solidFill>
                <a:latin typeface="Avenir Next LT Pro Light" panose="020B0304020202020204" pitchFamily="34" charset="0"/>
              </a:rPr>
              <a:t>Contents</a:t>
            </a:r>
          </a:p>
        </p:txBody>
      </p:sp>
      <p:sp>
        <p:nvSpPr>
          <p:cNvPr id="3" name="TextBox 2">
            <a:extLst>
              <a:ext uri="{FF2B5EF4-FFF2-40B4-BE49-F238E27FC236}">
                <a16:creationId xmlns:a16="http://schemas.microsoft.com/office/drawing/2014/main" id="{86884CB8-E269-1E78-BC90-7E0443A8B41E}"/>
              </a:ext>
            </a:extLst>
          </p:cNvPr>
          <p:cNvSpPr txBox="1"/>
          <p:nvPr/>
        </p:nvSpPr>
        <p:spPr>
          <a:xfrm>
            <a:off x="1243409" y="778339"/>
            <a:ext cx="9405257" cy="5595506"/>
          </a:xfrm>
          <a:prstGeom prst="rect">
            <a:avLst/>
          </a:prstGeom>
          <a:noFill/>
        </p:spPr>
        <p:txBody>
          <a:bodyPr wrap="square">
            <a:spAutoFit/>
          </a:bodyPr>
          <a:lstStyle/>
          <a:p>
            <a:pPr marL="457200" marR="0" algn="ctr">
              <a:lnSpc>
                <a:spcPct val="107000"/>
              </a:lnSpc>
            </a:pPr>
            <a:r>
              <a:rPr lang="en-US" sz="24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The following will be learned at the end of this module</a:t>
            </a:r>
            <a:r>
              <a:rPr lang="en-US" sz="1600" b="1" kern="100" dirty="0">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a:t>
            </a:r>
            <a:endParaRPr lang="en-US" sz="1600" kern="100" dirty="0">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2400" i="1" kern="100" dirty="0">
                <a:effectLst/>
                <a:latin typeface="Arial Nova Light" panose="020B0304020202020204" pitchFamily="34" charset="0"/>
                <a:ea typeface="Aptos" panose="020B0004020202020204" pitchFamily="34" charset="0"/>
                <a:cs typeface="Times New Roman" panose="02020603050405020304" pitchFamily="18" charset="0"/>
              </a:rPr>
              <a:t>What Is Fiber Optics?</a:t>
            </a:r>
          </a:p>
          <a:p>
            <a:pPr marL="742950" marR="0" lvl="1" indent="-285750">
              <a:lnSpc>
                <a:spcPct val="107000"/>
              </a:lnSpc>
              <a:buFont typeface="Courier New" panose="02070309020205020404" pitchFamily="49" charset="0"/>
              <a:buChar char="o"/>
            </a:pPr>
            <a:r>
              <a:rPr lang="en-US" sz="2400" i="1" kern="100" dirty="0">
                <a:latin typeface="Arial Nova Light" panose="020B0304020202020204" pitchFamily="34" charset="0"/>
                <a:ea typeface="Aptos" panose="020B0004020202020204" pitchFamily="34" charset="0"/>
                <a:cs typeface="Times New Roman" panose="02020603050405020304" pitchFamily="18" charset="0"/>
              </a:rPr>
              <a:t>Characteristics of the Fiber Optic Cables</a:t>
            </a:r>
            <a:endParaRPr lang="en-US" sz="2400" kern="100" dirty="0">
              <a:effectLst/>
              <a:latin typeface="Arial Nova Light" panose="020B03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2400" i="1" kern="100" dirty="0">
                <a:effectLst/>
                <a:latin typeface="Arial Nova Light" panose="020B0304020202020204" pitchFamily="34" charset="0"/>
                <a:ea typeface="Aptos" panose="020B0004020202020204" pitchFamily="34" charset="0"/>
                <a:cs typeface="Times New Roman" panose="02020603050405020304" pitchFamily="18" charset="0"/>
              </a:rPr>
              <a:t>Fiber Advantages and Disadvantages</a:t>
            </a:r>
          </a:p>
          <a:p>
            <a:pPr marL="742950" marR="0" lvl="1" indent="-285750">
              <a:lnSpc>
                <a:spcPct val="107000"/>
              </a:lnSpc>
              <a:buFont typeface="Courier New" panose="02070309020205020404" pitchFamily="49" charset="0"/>
              <a:buChar char="o"/>
            </a:pPr>
            <a:r>
              <a:rPr lang="en-US" sz="2400" i="1" kern="100" dirty="0">
                <a:latin typeface="Arial Nova Light" panose="020B0304020202020204" pitchFamily="34" charset="0"/>
                <a:ea typeface="Aptos" panose="020B0004020202020204" pitchFamily="34" charset="0"/>
                <a:cs typeface="Times New Roman" panose="02020603050405020304" pitchFamily="18" charset="0"/>
              </a:rPr>
              <a:t>Transmission media</a:t>
            </a:r>
          </a:p>
          <a:p>
            <a:pPr marL="742950" marR="0" lvl="1" indent="-285750">
              <a:lnSpc>
                <a:spcPct val="107000"/>
              </a:lnSpc>
              <a:buFont typeface="Courier New" panose="02070309020205020404" pitchFamily="49" charset="0"/>
              <a:buChar char="o"/>
            </a:pPr>
            <a:r>
              <a:rPr lang="en-US" sz="2400" i="1" kern="100" dirty="0">
                <a:effectLst/>
                <a:latin typeface="Arial Nova Light" panose="020B0304020202020204" pitchFamily="34" charset="0"/>
                <a:ea typeface="Aptos" panose="020B0004020202020204" pitchFamily="34" charset="0"/>
                <a:cs typeface="Times New Roman" panose="02020603050405020304" pitchFamily="18" charset="0"/>
              </a:rPr>
              <a:t>Why fiber over other transmission media</a:t>
            </a:r>
            <a:endParaRPr lang="en-US" sz="2400" kern="100" dirty="0">
              <a:effectLst/>
              <a:latin typeface="Arial Nova Light" panose="020B03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2400" i="1" kern="100" dirty="0">
                <a:effectLst/>
                <a:latin typeface="Arial Nova Light" panose="020B0304020202020204" pitchFamily="34" charset="0"/>
                <a:ea typeface="Aptos" panose="020B0004020202020204" pitchFamily="34" charset="0"/>
                <a:cs typeface="Times New Roman" panose="02020603050405020304" pitchFamily="18" charset="0"/>
              </a:rPr>
              <a:t>Fiber Optic Installation Safety Rules</a:t>
            </a:r>
            <a:endParaRPr lang="en-US" sz="2400" kern="100" dirty="0">
              <a:effectLst/>
              <a:latin typeface="Arial Nova Light" panose="020B03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2400" i="1" kern="100" dirty="0">
                <a:effectLst/>
                <a:latin typeface="Arial Nova Light" panose="020B0304020202020204" pitchFamily="34" charset="0"/>
                <a:ea typeface="Aptos" panose="020B0004020202020204" pitchFamily="34" charset="0"/>
                <a:cs typeface="Times New Roman" panose="02020603050405020304" pitchFamily="18" charset="0"/>
              </a:rPr>
              <a:t>How Optical Fiber Is Made </a:t>
            </a:r>
            <a:endParaRPr lang="en-US" sz="2400" kern="100" dirty="0">
              <a:effectLst/>
              <a:latin typeface="Arial Nova Light" panose="020B03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2400" i="1" kern="100" dirty="0">
                <a:effectLst/>
                <a:latin typeface="Arial Nova Light" panose="020B0304020202020204" pitchFamily="34" charset="0"/>
                <a:ea typeface="Aptos" panose="020B0004020202020204" pitchFamily="34" charset="0"/>
                <a:cs typeface="Times New Roman" panose="02020603050405020304" pitchFamily="18" charset="0"/>
              </a:rPr>
              <a:t>Fiber Design </a:t>
            </a:r>
            <a:endParaRPr lang="en-US" sz="2400" kern="100" dirty="0">
              <a:effectLst/>
              <a:latin typeface="Arial Nova Light" panose="020B03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2400" i="1" kern="100" dirty="0">
                <a:effectLst/>
                <a:latin typeface="Arial Nova Light" panose="020B0304020202020204" pitchFamily="34" charset="0"/>
                <a:ea typeface="Aptos" panose="020B0004020202020204" pitchFamily="34" charset="0"/>
                <a:cs typeface="Times New Roman" panose="02020603050405020304" pitchFamily="18" charset="0"/>
              </a:rPr>
              <a:t>How Fiber Works </a:t>
            </a:r>
            <a:endParaRPr lang="en-US" sz="2400" kern="100" dirty="0">
              <a:effectLst/>
              <a:latin typeface="Arial Nova Light" panose="020B03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2400" i="1" kern="100" dirty="0">
                <a:effectLst/>
                <a:latin typeface="Arial Nova Light" panose="020B0304020202020204" pitchFamily="34" charset="0"/>
                <a:ea typeface="Aptos" panose="020B0004020202020204" pitchFamily="34" charset="0"/>
                <a:cs typeface="Times New Roman" panose="02020603050405020304" pitchFamily="18" charset="0"/>
              </a:rPr>
              <a:t>Fiber Types </a:t>
            </a:r>
          </a:p>
          <a:p>
            <a:pPr marL="742950" lvl="1" indent="-285750">
              <a:lnSpc>
                <a:spcPct val="107000"/>
              </a:lnSpc>
              <a:buFont typeface="Courier New" panose="02070309020205020404" pitchFamily="49" charset="0"/>
              <a:buChar char="o"/>
            </a:pPr>
            <a:r>
              <a:rPr lang="en-US" sz="2400" i="1" kern="100" dirty="0">
                <a:latin typeface="Arial Nova Light" panose="020B0304020202020204" pitchFamily="34" charset="0"/>
                <a:ea typeface="Aptos" panose="020B0004020202020204" pitchFamily="34" charset="0"/>
                <a:cs typeface="Times New Roman" panose="02020603050405020304" pitchFamily="18" charset="0"/>
              </a:rPr>
              <a:t>Optical Fiber Parameters </a:t>
            </a:r>
            <a:endParaRPr lang="en-US" sz="2400" kern="100" dirty="0">
              <a:effectLst/>
              <a:latin typeface="Arial Nova Light" panose="020B0304020202020204" pitchFamily="34" charset="0"/>
              <a:ea typeface="Aptos" panose="020B0004020202020204" pitchFamily="34" charset="0"/>
              <a:cs typeface="Times New Roman" panose="02020603050405020304" pitchFamily="18" charset="0"/>
            </a:endParaRPr>
          </a:p>
          <a:p>
            <a:pPr marL="742950" marR="0" lvl="1" indent="-285750">
              <a:lnSpc>
                <a:spcPct val="107000"/>
              </a:lnSpc>
              <a:buFont typeface="Courier New" panose="02070309020205020404" pitchFamily="49" charset="0"/>
              <a:buChar char="o"/>
            </a:pPr>
            <a:r>
              <a:rPr lang="en-US" sz="2400" kern="100" dirty="0">
                <a:latin typeface="Arial Nova Light" panose="020B0304020202020204" pitchFamily="34" charset="0"/>
                <a:ea typeface="Aptos" panose="020B0004020202020204" pitchFamily="34" charset="0"/>
                <a:cs typeface="Times New Roman" panose="02020603050405020304" pitchFamily="18" charset="0"/>
              </a:rPr>
              <a:t>Fiber optic color code chart, </a:t>
            </a:r>
          </a:p>
          <a:p>
            <a:pPr marL="742950" marR="0" lvl="1" indent="-285750">
              <a:lnSpc>
                <a:spcPct val="107000"/>
              </a:lnSpc>
              <a:buFont typeface="Courier New" panose="02070309020205020404" pitchFamily="49" charset="0"/>
              <a:buChar char="o"/>
            </a:pPr>
            <a:r>
              <a:rPr lang="en-US" sz="2400" kern="100" dirty="0">
                <a:effectLst/>
                <a:latin typeface="Arial Nova Light" panose="020B0304020202020204" pitchFamily="34" charset="0"/>
                <a:ea typeface="Aptos" panose="020B0004020202020204" pitchFamily="34" charset="0"/>
                <a:cs typeface="Times New Roman" panose="02020603050405020304" pitchFamily="18" charset="0"/>
              </a:rPr>
              <a:t>Introduction to FTTH</a:t>
            </a:r>
          </a:p>
        </p:txBody>
      </p:sp>
    </p:spTree>
    <p:extLst>
      <p:ext uri="{BB962C8B-B14F-4D97-AF65-F5344CB8AC3E}">
        <p14:creationId xmlns:p14="http://schemas.microsoft.com/office/powerpoint/2010/main" val="44806877"/>
      </p:ext>
    </p:extLst>
  </p:cSld>
  <p:clrMapOvr>
    <a:masterClrMapping/>
  </p:clrMapOvr>
  <p:transition>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D56677B-C0B7-4DAC-ACAD-8054FF1B5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573887"/>
            <a:ext cx="0" cy="3710227"/>
          </a:xfrm>
          <a:prstGeom prst="line">
            <a:avLst/>
          </a:prstGeom>
          <a:ln w="19050">
            <a:solidFill>
              <a:srgbClr val="FECC7B"/>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E42477D-8AE7-1B1A-3643-F1FB05ECCB9D}"/>
              </a:ext>
            </a:extLst>
          </p:cNvPr>
          <p:cNvSpPr txBox="1"/>
          <p:nvPr/>
        </p:nvSpPr>
        <p:spPr>
          <a:xfrm>
            <a:off x="87090" y="871550"/>
            <a:ext cx="6008912" cy="2754472"/>
          </a:xfrm>
          <a:prstGeom prst="rect">
            <a:avLst/>
          </a:prstGeom>
          <a:noFill/>
        </p:spPr>
        <p:txBody>
          <a:bodyPr wrap="square">
            <a:spAutoFit/>
          </a:bodyPr>
          <a:lstStyle/>
          <a:p>
            <a:pPr marL="0" marR="0" algn="ctr">
              <a:lnSpc>
                <a:spcPct val="107000"/>
              </a:lnSpc>
              <a:spcAft>
                <a:spcPts val="800"/>
              </a:spcAft>
            </a:pPr>
            <a:r>
              <a:rPr lang="en-US" sz="1600" b="1" kern="100" dirty="0">
                <a:ln>
                  <a:noFill/>
                </a:ln>
                <a:solidFill>
                  <a:schemeClr val="bg1"/>
                </a:solidFill>
                <a:effectLst>
                  <a:outerShdw blurRad="38100" dist="19050" dir="2700000" algn="tl">
                    <a:schemeClr val="dk1">
                      <a:alpha val="40000"/>
                    </a:schemeClr>
                  </a:outerShdw>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WHAT IS FIBER OPTICS?</a:t>
            </a: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kern="100" dirty="0">
                <a:ln>
                  <a:noFill/>
                </a:ln>
                <a:solidFill>
                  <a:srgbClr val="000000"/>
                </a:solidFill>
                <a:effectLst>
                  <a:outerShdw blurRad="38100" dist="19050" dir="2700000" algn="tl">
                    <a:schemeClr val="dk1">
                      <a:alpha val="40000"/>
                    </a:schemeClr>
                  </a:outerShdw>
                </a:effectLst>
                <a:latin typeface="Avenir Next LT Pro" panose="020B0504020202020204" pitchFamily="34" charset="0"/>
                <a:ea typeface="Aptos" panose="020B0004020202020204" pitchFamily="34" charset="0"/>
                <a:cs typeface="Times New Roman" panose="02020603050405020304" pitchFamily="18" charset="0"/>
              </a:rPr>
              <a:t>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In its simplest terms, fiber optics is the technology of using “waveguides” to transport information from one point to another in the </a:t>
            </a:r>
            <a:r>
              <a:rPr lang="en-US" sz="1400" b="1" kern="100" dirty="0">
                <a:solidFill>
                  <a:schemeClr val="accent2">
                    <a:lumMod val="75000"/>
                  </a:schemeClr>
                </a:solidFill>
                <a:effectLst/>
                <a:latin typeface="Avenir Next LT Pro" panose="020B0504020202020204" pitchFamily="34" charset="0"/>
                <a:ea typeface="Aptos" panose="020B0004020202020204" pitchFamily="34" charset="0"/>
                <a:cs typeface="Times New Roman" panose="02020603050405020304" pitchFamily="18" charset="0"/>
              </a:rPr>
              <a:t>form of light</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Fiber optic communications is based on the principle that light in a glass medium can carry more information over longer distances than electrical signals can carry in a copper or coaxial medium. The purity of today's glass fiber, combined with improved system electronics, enables fiber to transmit digitized light signals well beyond </a:t>
            </a:r>
            <a:r>
              <a:rPr lang="en-US" sz="1400" b="1" kern="100" dirty="0">
                <a:solidFill>
                  <a:schemeClr val="accent2">
                    <a:lumMod val="75000"/>
                  </a:schemeClr>
                </a:solidFill>
                <a:effectLst/>
                <a:latin typeface="Avenir Next LT Pro" panose="020B0504020202020204" pitchFamily="34" charset="0"/>
                <a:ea typeface="Aptos" panose="020B0004020202020204" pitchFamily="34" charset="0"/>
                <a:cs typeface="Times New Roman" panose="02020603050405020304" pitchFamily="18" charset="0"/>
              </a:rPr>
              <a:t>100 km (60 miles) without amplification</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With few </a:t>
            </a:r>
            <a:r>
              <a:rPr lang="en-US" sz="1400" b="1" kern="100" dirty="0">
                <a:solidFill>
                  <a:schemeClr val="accent2">
                    <a:lumMod val="75000"/>
                  </a:schemeClr>
                </a:solidFill>
                <a:effectLst/>
                <a:latin typeface="Avenir Next LT Pro" panose="020B0504020202020204" pitchFamily="34" charset="0"/>
                <a:ea typeface="Aptos" panose="020B0004020202020204" pitchFamily="34" charset="0"/>
                <a:cs typeface="Times New Roman" panose="02020603050405020304" pitchFamily="18" charset="0"/>
              </a:rPr>
              <a:t>transmission losses, low interference</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and </a:t>
            </a:r>
            <a:r>
              <a:rPr lang="en-US" sz="1400" b="1" kern="100" dirty="0">
                <a:solidFill>
                  <a:schemeClr val="accent2">
                    <a:lumMod val="75000"/>
                  </a:schemeClr>
                </a:solidFill>
                <a:effectLst/>
                <a:latin typeface="Avenir Next LT Pro" panose="020B0504020202020204" pitchFamily="34" charset="0"/>
                <a:ea typeface="Aptos" panose="020B0004020202020204" pitchFamily="34" charset="0"/>
                <a:cs typeface="Times New Roman" panose="02020603050405020304" pitchFamily="18" charset="0"/>
              </a:rPr>
              <a:t>high bandwidth potential</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optical fiber is an ideal transmission medium Fiber.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7F8A87C7-B5D9-8A75-E242-F322470B516D}"/>
              </a:ext>
            </a:extLst>
          </p:cNvPr>
          <p:cNvPicPr>
            <a:picLocks noChangeAspect="1"/>
          </p:cNvPicPr>
          <p:nvPr/>
        </p:nvPicPr>
        <p:blipFill>
          <a:blip r:embed="rId3"/>
          <a:stretch>
            <a:fillRect/>
          </a:stretch>
        </p:blipFill>
        <p:spPr>
          <a:xfrm>
            <a:off x="6096000" y="764190"/>
            <a:ext cx="5843348" cy="5514975"/>
          </a:xfrm>
          <a:prstGeom prst="rect">
            <a:avLst/>
          </a:prstGeom>
        </p:spPr>
      </p:pic>
    </p:spTree>
    <p:extLst>
      <p:ext uri="{BB962C8B-B14F-4D97-AF65-F5344CB8AC3E}">
        <p14:creationId xmlns:p14="http://schemas.microsoft.com/office/powerpoint/2010/main" val="3071345165"/>
      </p:ext>
    </p:extLst>
  </p:cSld>
  <p:clrMapOvr>
    <a:masterClrMapping/>
  </p:clrMapOvr>
  <p:transition>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398E106-8F48-1939-48DE-8306D84E4D3C}"/>
              </a:ext>
            </a:extLst>
          </p:cNvPr>
          <p:cNvSpPr>
            <a:spLocks noGrp="1"/>
          </p:cNvSpPr>
          <p:nvPr>
            <p:ph type="ftr" sz="quarter" idx="11"/>
          </p:nvPr>
        </p:nvSpPr>
        <p:spPr>
          <a:xfrm>
            <a:off x="3528238" y="340242"/>
            <a:ext cx="4244162" cy="552893"/>
          </a:xfrm>
        </p:spPr>
        <p:txBody>
          <a:bodyPr/>
          <a:lstStyle/>
          <a:p>
            <a:r>
              <a:rPr lang="en-US" sz="2000" b="1" dirty="0">
                <a:solidFill>
                  <a:schemeClr val="tx1">
                    <a:lumMod val="95000"/>
                    <a:lumOff val="5000"/>
                  </a:schemeClr>
                </a:solidFill>
              </a:rPr>
              <a:t>FIBER OPTIC CABLES</a:t>
            </a:r>
          </a:p>
        </p:txBody>
      </p:sp>
      <p:pic>
        <p:nvPicPr>
          <p:cNvPr id="5" name="Picture 4">
            <a:extLst>
              <a:ext uri="{FF2B5EF4-FFF2-40B4-BE49-F238E27FC236}">
                <a16:creationId xmlns:a16="http://schemas.microsoft.com/office/drawing/2014/main" id="{88718772-FCF9-05EF-951D-D6CCE1420413}"/>
              </a:ext>
            </a:extLst>
          </p:cNvPr>
          <p:cNvPicPr>
            <a:picLocks noChangeAspect="1"/>
          </p:cNvPicPr>
          <p:nvPr/>
        </p:nvPicPr>
        <p:blipFill>
          <a:blip r:embed="rId2"/>
          <a:stretch>
            <a:fillRect/>
          </a:stretch>
        </p:blipFill>
        <p:spPr>
          <a:xfrm>
            <a:off x="1063256" y="967563"/>
            <a:ext cx="10207256" cy="4997302"/>
          </a:xfrm>
          <a:prstGeom prst="rect">
            <a:avLst/>
          </a:prstGeom>
        </p:spPr>
      </p:pic>
    </p:spTree>
    <p:extLst>
      <p:ext uri="{BB962C8B-B14F-4D97-AF65-F5344CB8AC3E}">
        <p14:creationId xmlns:p14="http://schemas.microsoft.com/office/powerpoint/2010/main" val="2954697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1423D-CAE5-E3E8-6D13-157AAEBC089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1086D4AC-DF22-C59B-E7D2-FCD6DA679303}"/>
              </a:ext>
            </a:extLst>
          </p:cNvPr>
          <p:cNvSpPr>
            <a:spLocks noGrp="1"/>
          </p:cNvSpPr>
          <p:nvPr>
            <p:ph type="ftr" sz="quarter" idx="11"/>
          </p:nvPr>
        </p:nvSpPr>
        <p:spPr/>
        <p:txBody>
          <a:bodyPr/>
          <a:lstStyle/>
          <a:p>
            <a:endParaRPr lang="en-US" dirty="0"/>
          </a:p>
        </p:txBody>
      </p:sp>
      <p:pic>
        <p:nvPicPr>
          <p:cNvPr id="4" name="Picture 3">
            <a:extLst>
              <a:ext uri="{FF2B5EF4-FFF2-40B4-BE49-F238E27FC236}">
                <a16:creationId xmlns:a16="http://schemas.microsoft.com/office/drawing/2014/main" id="{486B3D1F-550D-5625-D6AA-F545657F4EDA}"/>
              </a:ext>
            </a:extLst>
          </p:cNvPr>
          <p:cNvPicPr>
            <a:picLocks noChangeAspect="1"/>
          </p:cNvPicPr>
          <p:nvPr/>
        </p:nvPicPr>
        <p:blipFill>
          <a:blip r:embed="rId2"/>
          <a:stretch>
            <a:fillRect/>
          </a:stretch>
        </p:blipFill>
        <p:spPr>
          <a:xfrm>
            <a:off x="637952" y="685800"/>
            <a:ext cx="10834577" cy="5215270"/>
          </a:xfrm>
          <a:prstGeom prst="rect">
            <a:avLst/>
          </a:prstGeom>
        </p:spPr>
      </p:pic>
    </p:spTree>
    <p:extLst>
      <p:ext uri="{BB962C8B-B14F-4D97-AF65-F5344CB8AC3E}">
        <p14:creationId xmlns:p14="http://schemas.microsoft.com/office/powerpoint/2010/main" val="687159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lowchart: Document 14">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3A0522-333A-1863-6CDE-75F5BB3E0A2C}"/>
              </a:ext>
            </a:extLst>
          </p:cNvPr>
          <p:cNvSpPr>
            <a:spLocks noGrp="1"/>
          </p:cNvSpPr>
          <p:nvPr>
            <p:ph type="title"/>
          </p:nvPr>
        </p:nvSpPr>
        <p:spPr>
          <a:xfrm>
            <a:off x="838200" y="171162"/>
            <a:ext cx="2840182" cy="2371148"/>
          </a:xfrm>
        </p:spPr>
        <p:txBody>
          <a:bodyPr>
            <a:normAutofit/>
          </a:bodyPr>
          <a:lstStyle/>
          <a:p>
            <a:r>
              <a:rPr lang="en-US" sz="3200" dirty="0">
                <a:solidFill>
                  <a:srgbClr val="FFFFFF"/>
                </a:solidFill>
              </a:rPr>
              <a:t> Transmission media</a:t>
            </a:r>
          </a:p>
        </p:txBody>
      </p:sp>
      <p:pic>
        <p:nvPicPr>
          <p:cNvPr id="5" name="Picture 4">
            <a:extLst>
              <a:ext uri="{FF2B5EF4-FFF2-40B4-BE49-F238E27FC236}">
                <a16:creationId xmlns:a16="http://schemas.microsoft.com/office/drawing/2014/main" id="{ED9479A2-0A3A-2C76-4487-C92DB745CB42}"/>
              </a:ext>
            </a:extLst>
          </p:cNvPr>
          <p:cNvPicPr>
            <a:picLocks noChangeAspect="1"/>
          </p:cNvPicPr>
          <p:nvPr/>
        </p:nvPicPr>
        <p:blipFill>
          <a:blip r:embed="rId2"/>
          <a:stretch>
            <a:fillRect/>
          </a:stretch>
        </p:blipFill>
        <p:spPr>
          <a:xfrm>
            <a:off x="3878407" y="653143"/>
            <a:ext cx="7677063" cy="5430642"/>
          </a:xfrm>
          <a:prstGeom prst="rect">
            <a:avLst/>
          </a:prstGeom>
        </p:spPr>
      </p:pic>
      <p:sp>
        <p:nvSpPr>
          <p:cNvPr id="3" name="Footer Placeholder 2">
            <a:extLst>
              <a:ext uri="{FF2B5EF4-FFF2-40B4-BE49-F238E27FC236}">
                <a16:creationId xmlns:a16="http://schemas.microsoft.com/office/drawing/2014/main" id="{35617160-85AA-E616-764F-F6E9A0D5F5F1}"/>
              </a:ext>
            </a:extLst>
          </p:cNvPr>
          <p:cNvSpPr>
            <a:spLocks noGrp="1"/>
          </p:cNvSpPr>
          <p:nvPr>
            <p:ph type="ftr" sz="quarter" idx="11"/>
          </p:nvPr>
        </p:nvSpPr>
        <p:spPr>
          <a:xfrm>
            <a:off x="838200" y="6356350"/>
            <a:ext cx="5960951" cy="365125"/>
          </a:xfrm>
          <a:noFill/>
        </p:spPr>
        <p:txBody>
          <a:bodyPr>
            <a:normAutofit/>
          </a:bodyPr>
          <a:lstStyle/>
          <a:p>
            <a:pPr algn="l"/>
            <a:endParaRPr lang="en-NG"/>
          </a:p>
        </p:txBody>
      </p:sp>
    </p:spTree>
    <p:extLst>
      <p:ext uri="{BB962C8B-B14F-4D97-AF65-F5344CB8AC3E}">
        <p14:creationId xmlns:p14="http://schemas.microsoft.com/office/powerpoint/2010/main" val="3291348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 name="TextBox 2">
            <a:extLst>
              <a:ext uri="{FF2B5EF4-FFF2-40B4-BE49-F238E27FC236}">
                <a16:creationId xmlns:a16="http://schemas.microsoft.com/office/drawing/2014/main" id="{17F504B4-468C-C0AF-3B9B-42ABB020AC6B}"/>
              </a:ext>
            </a:extLst>
          </p:cNvPr>
          <p:cNvSpPr txBox="1"/>
          <p:nvPr/>
        </p:nvSpPr>
        <p:spPr>
          <a:xfrm>
            <a:off x="1240971" y="1075462"/>
            <a:ext cx="9723665" cy="345479"/>
          </a:xfrm>
          <a:prstGeom prst="rect">
            <a:avLst/>
          </a:prstGeom>
          <a:noFill/>
        </p:spPr>
        <p:txBody>
          <a:bodyPr wrap="square">
            <a:spAutoFit/>
          </a:bodyPr>
          <a:lstStyle/>
          <a:p>
            <a:pPr marL="0" marR="0" algn="ctr">
              <a:lnSpc>
                <a:spcPct val="107000"/>
              </a:lnSpc>
              <a:spcAft>
                <a:spcPts val="800"/>
              </a:spcAft>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WHY FIBER OVER OTHER TRANSMISSION MEDIA</a:t>
            </a: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BA991E2-37F2-78E6-F9DA-059ADA988CFB}"/>
              </a:ext>
            </a:extLst>
          </p:cNvPr>
          <p:cNvPicPr>
            <a:picLocks noChangeAspect="1"/>
          </p:cNvPicPr>
          <p:nvPr/>
        </p:nvPicPr>
        <p:blipFill>
          <a:blip r:embed="rId3"/>
          <a:stretch>
            <a:fillRect/>
          </a:stretch>
        </p:blipFill>
        <p:spPr>
          <a:xfrm>
            <a:off x="1661116" y="1345660"/>
            <a:ext cx="9124950" cy="43624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16" name="TextBox 15">
            <a:extLst>
              <a:ext uri="{FF2B5EF4-FFF2-40B4-BE49-F238E27FC236}">
                <a16:creationId xmlns:a16="http://schemas.microsoft.com/office/drawing/2014/main" id="{E59A8B40-A433-0C1B-6DEF-6DE2EE70C847}"/>
              </a:ext>
            </a:extLst>
          </p:cNvPr>
          <p:cNvSpPr txBox="1"/>
          <p:nvPr/>
        </p:nvSpPr>
        <p:spPr>
          <a:xfrm>
            <a:off x="0" y="1198633"/>
            <a:ext cx="6094638" cy="4419993"/>
          </a:xfrm>
          <a:prstGeom prst="rect">
            <a:avLst/>
          </a:prstGeom>
          <a:noFill/>
        </p:spPr>
        <p:txBody>
          <a:bodyPr wrap="square">
            <a:spAutoFit/>
          </a:bodyPr>
          <a:lstStyle/>
          <a:p>
            <a:pPr marL="0" marR="0">
              <a:lnSpc>
                <a:spcPct val="107000"/>
              </a:lnSpc>
              <a:spcAft>
                <a:spcPts val="800"/>
              </a:spcAft>
            </a:pP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100" b="1" kern="100" dirty="0">
                <a:effectLst/>
                <a:latin typeface="Avenir Next LT Pro" panose="020B0504020202020204" pitchFamily="34" charset="0"/>
                <a:ea typeface="Aptos" panose="020B0004020202020204" pitchFamily="34" charset="0"/>
                <a:cs typeface="Times New Roman" panose="02020603050405020304" pitchFamily="18" charset="0"/>
              </a:rPr>
              <a:t>1</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Keep all food and beverages out of the work area. If fiber particles are ingested, they can cause internal hemorrhaging.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2.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Wear aprons to minimize fiber particles getting on your clothing. Fiber particles on your clothing can later get into food, and drinks, and/or be ingested by other means.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3.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Always wear safety glasses with side shields. Treat fiber optic splinters the same as you would glass splinters.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4.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Never look directly at the end of fiber cables until you are positive that there is no active source at the other end. Since the light is infrared, you can't see it.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5.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Before inspecting a connector with a fiber optic microscope, ensure that the fiber is not active - a microscope can increase the danger associated with high-powered light sources by focusing the light from a fiber into your eye.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EA4179B5-E98F-5E93-40AC-8B492CA25CAE}"/>
              </a:ext>
            </a:extLst>
          </p:cNvPr>
          <p:cNvSpPr txBox="1"/>
          <p:nvPr/>
        </p:nvSpPr>
        <p:spPr>
          <a:xfrm>
            <a:off x="5983062" y="1198633"/>
            <a:ext cx="6094638" cy="3831049"/>
          </a:xfrm>
          <a:prstGeom prst="rect">
            <a:avLst/>
          </a:prstGeom>
          <a:noFill/>
        </p:spPr>
        <p:txBody>
          <a:bodyPr wrap="square">
            <a:spAutoFit/>
          </a:bodyPr>
          <a:lstStyle/>
          <a:p>
            <a:pPr marL="0" marR="0">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6.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Only work in well-ventilated areas - never splice in a manhole!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7</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Contact wearers must not handle their lenses until they have thoroughly washed their hands.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8.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Do not touch your eyes while working with fiber optic cables until they have been </a:t>
            </a:r>
            <a:r>
              <a:rPr lang="en-US" sz="1600" kern="100" dirty="0">
                <a:effectLst/>
                <a:latin typeface="Avenir Next LT Pro" panose="020B0504020202020204" pitchFamily="34" charset="0"/>
                <a:ea typeface="Aptos" panose="020B0004020202020204" pitchFamily="34" charset="0"/>
                <a:cs typeface="Times New Roman" panose="02020603050405020304" pitchFamily="18" charset="0"/>
              </a:rPr>
              <a:t>thoroughly</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washed.</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 9.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Keep all combustible materials well away from the splicing area. 10. Account for all fiber shards</a:t>
            </a:r>
            <a:r>
              <a:rPr lang="en-US" sz="1400" kern="100" dirty="0">
                <a:latin typeface="Avenir Next LT Pro" panose="020B0504020202020204" pitchFamily="34" charset="0"/>
                <a:ea typeface="Aptos" panose="020B0004020202020204" pitchFamily="34" charset="0"/>
                <a:cs typeface="Times New Roman" panose="02020603050405020304" pitchFamily="18" charset="0"/>
              </a:rPr>
              <a:t>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and discard them in a safe place.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11</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Thoroughly clean your work area when you are done.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12.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Do not smoke while working with fiber optic systems.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13.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Installation of fiber optics may require the use of chemicals that can be considered hazardous. To ensure chemicals are used properly, always consult the Material Safety Data Sheet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(MSDS</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534CBF7E-2457-DF55-8396-EC668993244D}"/>
              </a:ext>
            </a:extLst>
          </p:cNvPr>
          <p:cNvSpPr txBox="1"/>
          <p:nvPr/>
        </p:nvSpPr>
        <p:spPr>
          <a:xfrm>
            <a:off x="2971800" y="800100"/>
            <a:ext cx="6094638" cy="377026"/>
          </a:xfrm>
          <a:prstGeom prst="rect">
            <a:avLst/>
          </a:prstGeom>
          <a:noFill/>
        </p:spPr>
        <p:txBody>
          <a:bodyPr wrap="square" rtlCol="0">
            <a:spAutoFit/>
          </a:bodyPr>
          <a:lstStyle/>
          <a:p>
            <a:pPr marL="0" marR="0" algn="ctr">
              <a:lnSpc>
                <a:spcPct val="107000"/>
              </a:lnSpc>
              <a:spcAft>
                <a:spcPts val="800"/>
              </a:spcAft>
            </a:pPr>
            <a:r>
              <a:rPr lang="en-US" sz="18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FIBER OPTIC HANDLING SAFETY RULES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4" name="TextBox 3">
            <a:extLst>
              <a:ext uri="{FF2B5EF4-FFF2-40B4-BE49-F238E27FC236}">
                <a16:creationId xmlns:a16="http://schemas.microsoft.com/office/drawing/2014/main" id="{3D2F53B7-6A04-4640-8F06-0645F46214C1}"/>
              </a:ext>
            </a:extLst>
          </p:cNvPr>
          <p:cNvSpPr txBox="1"/>
          <p:nvPr/>
        </p:nvSpPr>
        <p:spPr>
          <a:xfrm>
            <a:off x="1206384" y="617397"/>
            <a:ext cx="6097656" cy="5623206"/>
          </a:xfrm>
          <a:prstGeom prst="rect">
            <a:avLst/>
          </a:prstGeom>
          <a:noFill/>
        </p:spPr>
        <p:txBody>
          <a:bodyPr wrap="square">
            <a:spAutoFit/>
          </a:bodyPr>
          <a:lstStyle/>
          <a:p>
            <a:pPr marL="0" marR="0" algn="r">
              <a:lnSpc>
                <a:spcPct val="107000"/>
              </a:lnSpc>
              <a:spcAft>
                <a:spcPts val="800"/>
              </a:spcAft>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HOW OPTICAL FIBER IS MADE</a:t>
            </a: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There are two main steps in the process of converting raw materials into optical fiber ready to be shipped.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1. Making the preform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and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2. Drawing the perform. </a:t>
            </a:r>
            <a:endParaRPr lang="en-US" sz="1400" b="1" kern="100" dirty="0">
              <a:effectLst/>
              <a:latin typeface="Aptos" panose="020B0004020202020204" pitchFamily="34" charset="0"/>
              <a:ea typeface="Aptos" panose="020B0004020202020204" pitchFamily="34" charset="0"/>
              <a:cs typeface="Times New Roman" panose="02020603050405020304" pitchFamily="18" charset="0"/>
            </a:endParaRPr>
          </a:p>
          <a:p>
            <a:pPr marR="0" lvl="0">
              <a:lnSpc>
                <a:spcPct val="107000"/>
              </a:lnSpc>
              <a:spcAft>
                <a:spcPts val="800"/>
              </a:spcAft>
            </a:pPr>
            <a:r>
              <a:rPr lang="en-US" sz="1400" b="1" i="1" kern="100" dirty="0">
                <a:effectLst/>
                <a:latin typeface="Avenir Next LT Pro" panose="020B0504020202020204" pitchFamily="34" charset="0"/>
                <a:ea typeface="Aptos" panose="020B0004020202020204" pitchFamily="34" charset="0"/>
                <a:cs typeface="Times New Roman" panose="02020603050405020304" pitchFamily="18" charset="0"/>
              </a:rPr>
              <a:t>1.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There are several methods used to make preforms. In the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Modified Chemical Vapor Deposition (MCVD) process</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the highly controlled mixture of chemicals described below is passed through the inside of a rotating glass tube made of pure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synthetic SiO2</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 hollow glass tube approximately 40 cm in length known as a "preform" is placed horizontally and rotated slowly on a lathe, and gases such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as silicon tetrachloride (SiCl4) or germanium tetrachloride (GeCl4) </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are injected with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oxygen</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at the end of the tube. The gases are then heated using an external hydrogen burner. As the gasses flow inside the tube, they react to the heat by forming solid submicron particles, called "soot," in the vicinity of the heat zone. Once the soot is formed, it is deposited on the inner wall of the tube. The deposited material will form the core region of the optical fiber. The process is repeated for many hours as each subsequent core layer is formed. For every sweep of the burner, the manufacturer can modify the composition, viscosity, and thickness of the deposited layer to produce specific fiber designs. After the desired amount of core material is deposited the chemical flow is eliminated, the speed of the torch is decreased, and the temperature of the flame is increased so that the tube collapses into a solid rod.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E9FB662C-E239-3B71-0054-F7EBA78CC8E1}"/>
              </a:ext>
            </a:extLst>
          </p:cNvPr>
          <p:cNvPicPr>
            <a:picLocks noChangeAspect="1"/>
          </p:cNvPicPr>
          <p:nvPr/>
        </p:nvPicPr>
        <p:blipFill>
          <a:blip r:embed="rId3"/>
          <a:stretch>
            <a:fillRect/>
          </a:stretch>
        </p:blipFill>
        <p:spPr>
          <a:xfrm>
            <a:off x="7304041" y="3113313"/>
            <a:ext cx="4684878" cy="3127289"/>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4">
            <p14:nvContentPartPr>
              <p14:cNvPr id="2" name="Ink 1">
                <a:extLst>
                  <a:ext uri="{FF2B5EF4-FFF2-40B4-BE49-F238E27FC236}">
                    <a16:creationId xmlns:a16="http://schemas.microsoft.com/office/drawing/2014/main" id="{FD120A44-7FDF-BD14-9A1F-688CFC58BBA1}"/>
                  </a:ext>
                </a:extLst>
              </p14:cNvPr>
              <p14:cNvContentPartPr/>
              <p14:nvPr/>
            </p14:nvContentPartPr>
            <p14:xfrm>
              <a:off x="7304040" y="1076846"/>
              <a:ext cx="360" cy="360"/>
            </p14:xfrm>
          </p:contentPart>
        </mc:Choice>
        <mc:Fallback xmlns="">
          <p:pic>
            <p:nvPicPr>
              <p:cNvPr id="2" name="Ink 1">
                <a:extLst>
                  <a:ext uri="{FF2B5EF4-FFF2-40B4-BE49-F238E27FC236}">
                    <a16:creationId xmlns:a16="http://schemas.microsoft.com/office/drawing/2014/main" id="{FD120A44-7FDF-BD14-9A1F-688CFC58BBA1}"/>
                  </a:ext>
                </a:extLst>
              </p:cNvPr>
              <p:cNvPicPr/>
              <p:nvPr/>
            </p:nvPicPr>
            <p:blipFill>
              <a:blip r:embed="rId5"/>
              <a:stretch>
                <a:fillRect/>
              </a:stretch>
            </p:blipFill>
            <p:spPr>
              <a:xfrm>
                <a:off x="7295040" y="1068206"/>
                <a:ext cx="18000" cy="18000"/>
              </a:xfrm>
              <a:prstGeom prst="rect">
                <a:avLst/>
              </a:prstGeom>
            </p:spPr>
          </p:pic>
        </mc:Fallback>
      </mc:AlternateContent>
      <p:pic>
        <p:nvPicPr>
          <p:cNvPr id="6" name="Picture 5">
            <a:extLst>
              <a:ext uri="{FF2B5EF4-FFF2-40B4-BE49-F238E27FC236}">
                <a16:creationId xmlns:a16="http://schemas.microsoft.com/office/drawing/2014/main" id="{BF9F239A-263B-4EEE-E666-10A8A0F8449B}"/>
              </a:ext>
            </a:extLst>
          </p:cNvPr>
          <p:cNvPicPr>
            <a:picLocks noChangeAspect="1"/>
          </p:cNvPicPr>
          <p:nvPr/>
        </p:nvPicPr>
        <p:blipFill>
          <a:blip r:embed="rId6"/>
          <a:stretch>
            <a:fillRect/>
          </a:stretch>
        </p:blipFill>
        <p:spPr>
          <a:xfrm>
            <a:off x="7304040" y="1076846"/>
            <a:ext cx="4684878" cy="1931370"/>
          </a:xfrm>
          <a:prstGeom prst="rect">
            <a:avLst/>
          </a:prstGeom>
        </p:spPr>
      </p:pic>
    </p:spTree>
    <p:extLst>
      <p:ext uri="{BB962C8B-B14F-4D97-AF65-F5344CB8AC3E}">
        <p14:creationId xmlns:p14="http://schemas.microsoft.com/office/powerpoint/2010/main" val="692763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8" name="TextBox 7">
            <a:extLst>
              <a:ext uri="{FF2B5EF4-FFF2-40B4-BE49-F238E27FC236}">
                <a16:creationId xmlns:a16="http://schemas.microsoft.com/office/drawing/2014/main" id="{E3440A0D-C196-D2D9-24F9-25D4EFEE38D8}"/>
              </a:ext>
            </a:extLst>
          </p:cNvPr>
          <p:cNvSpPr txBox="1"/>
          <p:nvPr/>
        </p:nvSpPr>
        <p:spPr>
          <a:xfrm>
            <a:off x="473646" y="619036"/>
            <a:ext cx="6097656" cy="3515642"/>
          </a:xfrm>
          <a:prstGeom prst="rect">
            <a:avLst/>
          </a:prstGeom>
          <a:noFill/>
        </p:spPr>
        <p:txBody>
          <a:bodyPr wrap="square">
            <a:spAutoFit/>
          </a:bodyPr>
          <a:lstStyle/>
          <a:p>
            <a:pPr algn="r">
              <a:lnSpc>
                <a:spcPct val="107000"/>
              </a:lnSpc>
              <a:spcAft>
                <a:spcPts val="800"/>
              </a:spcAft>
            </a:pPr>
            <a:r>
              <a:rPr lang="en-US" sz="14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HOW OPTICAL FIBER IS MADE</a:t>
            </a:r>
            <a:endParaRPr lang="en-US" sz="14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R="0" lvl="0">
              <a:lnSpc>
                <a:spcPct val="107000"/>
              </a:lnSpc>
              <a:spcAft>
                <a:spcPts val="800"/>
              </a:spcAft>
            </a:pPr>
            <a:endParaRPr lang="en-US" sz="1400" kern="100" dirty="0">
              <a:effectLst/>
              <a:latin typeface="Avenir Next LT Pro" panose="020B0504020202020204" pitchFamily="34" charset="0"/>
              <a:ea typeface="Aptos" panose="020B0004020202020204" pitchFamily="34" charset="0"/>
              <a:cs typeface="Times New Roman" panose="02020603050405020304" pitchFamily="18" charset="0"/>
            </a:endParaRPr>
          </a:p>
          <a:p>
            <a:pPr marR="0" lvl="0">
              <a:lnSpc>
                <a:spcPct val="107000"/>
              </a:lnSpc>
              <a:spcAft>
                <a:spcPts val="800"/>
              </a:spcAft>
            </a:pPr>
            <a:r>
              <a:rPr lang="en-US" sz="1400" b="1" i="1" kern="100" dirty="0">
                <a:effectLst/>
                <a:latin typeface="Avenir Next LT Pro" panose="020B0504020202020204" pitchFamily="34" charset="0"/>
                <a:ea typeface="Aptos" panose="020B0004020202020204" pitchFamily="34" charset="0"/>
                <a:cs typeface="Times New Roman" panose="02020603050405020304" pitchFamily="18" charset="0"/>
              </a:rPr>
              <a:t>2</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 Preform drawing</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The tip of the preform is lowered into a high-purity graphite furnace. Pure gases are injected into the furnace to provide a clean and conductive atmosphere. In the furnace, tightly controlled temperatures approaching 1900°C soften the tip of the preform. Once the softening point of the preform tip is reached, gravity takes over and allows a molten gob to "free fall" until it has been stretched into a thin strand. During the draw, the preform is heated at the optimum temperature to achieve an ideal drawing tension. Draw speeds of 10 - 20 meters per second are not uncommon. The fiber goes through a precise on-line diameter monitor to ensure a specified outside diameter. Next, coatings are applied and cured, using ultraviolet lamps. At the bottom of the draw, the fiber is wound on spools.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EDF65FD4-5A33-70C9-F8CC-1365AA214DB7}"/>
              </a:ext>
            </a:extLst>
          </p:cNvPr>
          <p:cNvPicPr>
            <a:picLocks noChangeAspect="1"/>
          </p:cNvPicPr>
          <p:nvPr/>
        </p:nvPicPr>
        <p:blipFill>
          <a:blip r:embed="rId3"/>
          <a:stretch>
            <a:fillRect/>
          </a:stretch>
        </p:blipFill>
        <p:spPr>
          <a:xfrm>
            <a:off x="6997852" y="2017644"/>
            <a:ext cx="4570595" cy="4234069"/>
          </a:xfrm>
          <a:prstGeom prst="rect">
            <a:avLst/>
          </a:prstGeom>
        </p:spPr>
      </p:pic>
      <p:pic>
        <p:nvPicPr>
          <p:cNvPr id="3" name="Picture 2">
            <a:extLst>
              <a:ext uri="{FF2B5EF4-FFF2-40B4-BE49-F238E27FC236}">
                <a16:creationId xmlns:a16="http://schemas.microsoft.com/office/drawing/2014/main" id="{01498ADB-95DD-064B-3BC5-B769E0B033D5}"/>
              </a:ext>
            </a:extLst>
          </p:cNvPr>
          <p:cNvPicPr>
            <a:picLocks noChangeAspect="1"/>
          </p:cNvPicPr>
          <p:nvPr/>
        </p:nvPicPr>
        <p:blipFill>
          <a:blip r:embed="rId4"/>
          <a:stretch>
            <a:fillRect/>
          </a:stretch>
        </p:blipFill>
        <p:spPr>
          <a:xfrm>
            <a:off x="1571604" y="4134678"/>
            <a:ext cx="4999697" cy="2527379"/>
          </a:xfrm>
          <a:prstGeom prst="rect">
            <a:avLst/>
          </a:prstGeom>
        </p:spPr>
      </p:pic>
    </p:spTree>
    <p:extLst>
      <p:ext uri="{BB962C8B-B14F-4D97-AF65-F5344CB8AC3E}">
        <p14:creationId xmlns:p14="http://schemas.microsoft.com/office/powerpoint/2010/main" val="1712259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6" name="TextBox 5">
            <a:extLst>
              <a:ext uri="{FF2B5EF4-FFF2-40B4-BE49-F238E27FC236}">
                <a16:creationId xmlns:a16="http://schemas.microsoft.com/office/drawing/2014/main" id="{2E123A86-4B8D-E89F-BF2F-3935519A2CC9}"/>
              </a:ext>
            </a:extLst>
          </p:cNvPr>
          <p:cNvSpPr txBox="1"/>
          <p:nvPr/>
        </p:nvSpPr>
        <p:spPr>
          <a:xfrm>
            <a:off x="378514" y="263412"/>
            <a:ext cx="8391112" cy="3310458"/>
          </a:xfrm>
          <a:prstGeom prst="rect">
            <a:avLst/>
          </a:prstGeom>
          <a:noFill/>
        </p:spPr>
        <p:txBody>
          <a:bodyPr wrap="square">
            <a:spAutoFit/>
          </a:bodyPr>
          <a:lstStyle/>
          <a:p>
            <a:pPr marL="457200" marR="0" algn="ctr">
              <a:lnSpc>
                <a:spcPct val="107000"/>
              </a:lnSpc>
            </a:pPr>
            <a:r>
              <a:rPr lang="en-US" sz="14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FIBER DESIGN </a:t>
            </a:r>
            <a:endParaRPr lang="en-US" sz="14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spcAft>
                <a:spcPts val="800"/>
              </a:spcAft>
            </a:pP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Core, Cladding, and Coating: </a:t>
            </a:r>
            <a: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t>An optical fiber consists of two different types of highly pure, solid glass, composed to form the core and cladding</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 protective acrylate coating then surrounds the cladding. In most cases, the protective coating is a dual-layer composition. Core: The light-conducting central portion of an optical fiber composed of material with </a:t>
            </a:r>
            <a:r>
              <a:rPr lang="en-US" sz="1400" b="1" i="1" kern="100" dirty="0">
                <a:effectLst/>
                <a:latin typeface="Avenir Next LT Pro" panose="020B0504020202020204" pitchFamily="34" charset="0"/>
                <a:ea typeface="Aptos" panose="020B0004020202020204" pitchFamily="34" charset="0"/>
                <a:cs typeface="Times New Roman" panose="02020603050405020304" pitchFamily="18" charset="0"/>
              </a:rPr>
              <a:t>a higher index of refraction than the cladding</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The portion of the fiber that transmits light. Contrary to myth, the core does not have a hole in the middle but is completely solid throughout. </a:t>
            </a:r>
            <a:r>
              <a:rPr lang="en-US" sz="1400" b="1" i="1" kern="100" dirty="0">
                <a:effectLst/>
                <a:latin typeface="Avenir Next LT Pro" panose="020B0504020202020204" pitchFamily="34" charset="0"/>
                <a:ea typeface="Aptos" panose="020B0004020202020204" pitchFamily="34" charset="0"/>
                <a:cs typeface="Times New Roman" panose="02020603050405020304" pitchFamily="18" charset="0"/>
              </a:rPr>
              <a:t>Cladding: (Cannot be removed!</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The outside optical layer of the fiber that traps the light in the core and guides it along, even through curves</a:t>
            </a:r>
            <a:r>
              <a:rPr lang="en-US" sz="1400" b="1" i="1" kern="100" dirty="0">
                <a:effectLst/>
                <a:latin typeface="Avenir Next LT Pro" panose="020B0504020202020204" pitchFamily="34" charset="0"/>
                <a:ea typeface="Aptos" panose="020B0004020202020204" pitchFamily="34" charset="0"/>
                <a:cs typeface="Times New Roman" panose="02020603050405020304" pitchFamily="18" charset="0"/>
              </a:rPr>
              <a:t>. Buffer coating or primary coating is removed during stripping.</a:t>
            </a:r>
            <a: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t> A hard plastic coating on the outside of the fiber that protects the glass from moisture or physical damage. Loose Tube = 250 microns &amp; Tight Buffer = 900 microns. Strength members: Aramid fibers (Kevlar®: A very strong, very light, synthetic compound developed by DuPont), which are used to pull the cable. The term is also used for the fiberglass rod in some cables used to stiffen them to prevent kinking.</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CA345255-FADC-FA98-562F-1D475ED32738}"/>
              </a:ext>
            </a:extLst>
          </p:cNvPr>
          <p:cNvPicPr>
            <a:picLocks noChangeAspect="1"/>
          </p:cNvPicPr>
          <p:nvPr/>
        </p:nvPicPr>
        <p:blipFill>
          <a:blip r:embed="rId3"/>
          <a:stretch>
            <a:fillRect/>
          </a:stretch>
        </p:blipFill>
        <p:spPr>
          <a:xfrm>
            <a:off x="8899345" y="852165"/>
            <a:ext cx="2914141" cy="3200677"/>
          </a:xfrm>
          <a:prstGeom prst="rect">
            <a:avLst/>
          </a:prstGeom>
        </p:spPr>
      </p:pic>
      <p:pic>
        <p:nvPicPr>
          <p:cNvPr id="2" name="Picture 1">
            <a:extLst>
              <a:ext uri="{FF2B5EF4-FFF2-40B4-BE49-F238E27FC236}">
                <a16:creationId xmlns:a16="http://schemas.microsoft.com/office/drawing/2014/main" id="{1FBFEAFD-7802-A17F-BF84-DD543AA195FC}"/>
              </a:ext>
            </a:extLst>
          </p:cNvPr>
          <p:cNvPicPr>
            <a:picLocks noChangeAspect="1"/>
          </p:cNvPicPr>
          <p:nvPr/>
        </p:nvPicPr>
        <p:blipFill>
          <a:blip r:embed="rId4"/>
          <a:stretch>
            <a:fillRect/>
          </a:stretch>
        </p:blipFill>
        <p:spPr>
          <a:xfrm>
            <a:off x="3420768" y="3573870"/>
            <a:ext cx="3609145" cy="2932430"/>
          </a:xfrm>
          <a:prstGeom prst="rect">
            <a:avLst/>
          </a:prstGeom>
        </p:spPr>
      </p:pic>
    </p:spTree>
    <p:extLst>
      <p:ext uri="{BB962C8B-B14F-4D97-AF65-F5344CB8AC3E}">
        <p14:creationId xmlns:p14="http://schemas.microsoft.com/office/powerpoint/2010/main" val="3153177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Rectangle 13">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8DA123A4-F89E-364E-ED33-520A7A0AA2F7}"/>
              </a:ext>
            </a:extLst>
          </p:cNvPr>
          <p:cNvPicPr>
            <a:picLocks noChangeAspect="1"/>
          </p:cNvPicPr>
          <p:nvPr/>
        </p:nvPicPr>
        <p:blipFill>
          <a:blip r:embed="rId2"/>
          <a:stretch>
            <a:fillRect/>
          </a:stretch>
        </p:blipFill>
        <p:spPr>
          <a:xfrm>
            <a:off x="1263578" y="1660641"/>
            <a:ext cx="9664846" cy="3358534"/>
          </a:xfrm>
          <a:prstGeom prst="rect">
            <a:avLst/>
          </a:prstGeom>
        </p:spPr>
      </p:pic>
      <p:sp>
        <p:nvSpPr>
          <p:cNvPr id="3" name="Footer Placeholder 2">
            <a:extLst>
              <a:ext uri="{FF2B5EF4-FFF2-40B4-BE49-F238E27FC236}">
                <a16:creationId xmlns:a16="http://schemas.microsoft.com/office/drawing/2014/main" id="{66DBA815-FC5A-0946-2A69-81CE915321AE}"/>
              </a:ext>
            </a:extLst>
          </p:cNvPr>
          <p:cNvSpPr>
            <a:spLocks noGrp="1"/>
          </p:cNvSpPr>
          <p:nvPr>
            <p:ph type="ftr" sz="quarter" idx="11"/>
          </p:nvPr>
        </p:nvSpPr>
        <p:spPr>
          <a:xfrm>
            <a:off x="795528" y="6382512"/>
            <a:ext cx="6757416" cy="320040"/>
          </a:xfrm>
        </p:spPr>
        <p:txBody>
          <a:bodyPr vert="horz" lIns="91440" tIns="45720" rIns="91440" bIns="45720" rtlCol="0" anchor="ctr">
            <a:normAutofit/>
          </a:bodyPr>
          <a:lstStyle/>
          <a:p>
            <a:pPr algn="l"/>
            <a:endParaRPr lang="en-US" sz="1200" kern="1200">
              <a:solidFill>
                <a:schemeClr val="tx1">
                  <a:tint val="75000"/>
                </a:schemeClr>
              </a:solidFill>
              <a:latin typeface="+mn-lt"/>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7C73F89B-1D9B-4D50-0B7B-58C0847081D3}"/>
                  </a:ext>
                </a:extLst>
              </p14:cNvPr>
              <p14:cNvContentPartPr/>
              <p14:nvPr/>
            </p14:nvContentPartPr>
            <p14:xfrm>
              <a:off x="30600" y="1371600"/>
              <a:ext cx="360" cy="360"/>
            </p14:xfrm>
          </p:contentPart>
        </mc:Choice>
        <mc:Fallback xmlns="">
          <p:pic>
            <p:nvPicPr>
              <p:cNvPr id="2" name="Ink 1">
                <a:extLst>
                  <a:ext uri="{FF2B5EF4-FFF2-40B4-BE49-F238E27FC236}">
                    <a16:creationId xmlns:a16="http://schemas.microsoft.com/office/drawing/2014/main" id="{7C73F89B-1D9B-4D50-0B7B-58C0847081D3}"/>
                  </a:ext>
                </a:extLst>
              </p:cNvPr>
              <p:cNvPicPr/>
              <p:nvPr/>
            </p:nvPicPr>
            <p:blipFill>
              <a:blip r:embed="rId4"/>
              <a:stretch>
                <a:fillRect/>
              </a:stretch>
            </p:blipFill>
            <p:spPr>
              <a:xfrm>
                <a:off x="21240" y="1362240"/>
                <a:ext cx="19080" cy="19080"/>
              </a:xfrm>
              <a:prstGeom prst="rect">
                <a:avLst/>
              </a:prstGeom>
            </p:spPr>
          </p:pic>
        </mc:Fallback>
      </mc:AlternateContent>
    </p:spTree>
    <p:extLst>
      <p:ext uri="{BB962C8B-B14F-4D97-AF65-F5344CB8AC3E}">
        <p14:creationId xmlns:p14="http://schemas.microsoft.com/office/powerpoint/2010/main" val="3999289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389C9-E524-2190-C344-092A372E17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7DEBE7B-B3F9-902A-00B3-554C8082F60B}"/>
              </a:ext>
            </a:extLst>
          </p:cNvPr>
          <p:cNvSpPr txBox="1"/>
          <p:nvPr/>
        </p:nvSpPr>
        <p:spPr>
          <a:xfrm>
            <a:off x="818706" y="435935"/>
            <a:ext cx="9813853" cy="6141810"/>
          </a:xfrm>
          <a:prstGeom prst="rect">
            <a:avLst/>
          </a:prstGeom>
          <a:noFill/>
        </p:spPr>
        <p:txBody>
          <a:bodyPr wrap="square">
            <a:spAutoFit/>
          </a:bodyPr>
          <a:lstStyle/>
          <a:p>
            <a:pPr marL="457200" marR="0" algn="ctr">
              <a:lnSpc>
                <a:spcPct val="107000"/>
              </a:lnSpc>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HOW FIBER WORKS</a:t>
            </a: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600" kern="100" dirty="0">
                <a:effectLst/>
                <a:latin typeface="Avenir Next LT Pro" panose="020B0504020202020204" pitchFamily="34" charset="0"/>
                <a:ea typeface="Aptos" panose="020B0004020202020204" pitchFamily="34" charset="0"/>
                <a:cs typeface="Times New Roman" panose="02020603050405020304" pitchFamily="18" charset="0"/>
              </a:rPr>
              <a:t> The operation of an optical fiber is based on the principle of </a:t>
            </a:r>
            <a:r>
              <a:rPr lang="en-US" sz="1600" b="1" kern="100" dirty="0">
                <a:effectLst/>
                <a:latin typeface="Avenir Next LT Pro" panose="020B0504020202020204" pitchFamily="34" charset="0"/>
                <a:ea typeface="Aptos" panose="020B0004020202020204" pitchFamily="34" charset="0"/>
                <a:cs typeface="Times New Roman" panose="02020603050405020304" pitchFamily="18" charset="0"/>
              </a:rPr>
              <a:t>total internal reflection</a:t>
            </a:r>
            <a:r>
              <a:rPr lang="en-US" sz="1600" kern="100" dirty="0">
                <a:effectLst/>
                <a:latin typeface="Avenir Next LT Pro" panose="020B0504020202020204" pitchFamily="34" charset="0"/>
                <a:ea typeface="Aptos" panose="020B0004020202020204" pitchFamily="34" charset="0"/>
                <a:cs typeface="Times New Roman" panose="02020603050405020304" pitchFamily="18" charset="0"/>
              </a:rPr>
              <a:t>.  Light reflects (bounces back) or refracts (alters its direction), depending on the angle at which it strikes a surface. This reflection is usually caused by creating a </a:t>
            </a:r>
            <a:r>
              <a:rPr lang="en-US" sz="1600" b="1" kern="100" dirty="0">
                <a:effectLst/>
                <a:latin typeface="Avenir Next LT Pro" panose="020B0504020202020204" pitchFamily="34" charset="0"/>
                <a:ea typeface="Aptos" panose="020B0004020202020204" pitchFamily="34" charset="0"/>
                <a:cs typeface="Times New Roman" panose="02020603050405020304" pitchFamily="18" charset="0"/>
              </a:rPr>
              <a:t>higher refractive index in the core of the glass than in the surrounding cladding glass, </a:t>
            </a:r>
            <a:r>
              <a:rPr lang="en-US" sz="1600" kern="100" dirty="0">
                <a:effectLst/>
                <a:latin typeface="Avenir Next LT Pro" panose="020B0504020202020204" pitchFamily="34" charset="0"/>
                <a:ea typeface="Aptos" panose="020B0004020202020204" pitchFamily="34" charset="0"/>
                <a:cs typeface="Times New Roman" panose="02020603050405020304" pitchFamily="18" charset="0"/>
              </a:rPr>
              <a:t>creating a “waveguide of sorts.” The refractive index of the core is increased by marginally modifying the composition of the core glass, generally by adding </a:t>
            </a:r>
            <a:r>
              <a:rPr lang="en-US" sz="1600" b="1" kern="100" dirty="0">
                <a:effectLst/>
                <a:latin typeface="Avenir Next LT Pro" panose="020B0504020202020204" pitchFamily="34" charset="0"/>
                <a:ea typeface="Aptos" panose="020B0004020202020204" pitchFamily="34" charset="0"/>
                <a:cs typeface="Times New Roman" panose="02020603050405020304" pitchFamily="18" charset="0"/>
              </a:rPr>
              <a:t>small amounts of a dopant</a:t>
            </a:r>
            <a:r>
              <a:rPr lang="en-US" sz="1600" kern="100" dirty="0">
                <a:effectLst/>
                <a:latin typeface="Avenir Next LT Pro" panose="020B0504020202020204" pitchFamily="34" charset="0"/>
                <a:ea typeface="Aptos" panose="020B0004020202020204" pitchFamily="34" charset="0"/>
                <a:cs typeface="Times New Roman" panose="02020603050405020304" pitchFamily="18" charset="0"/>
              </a:rPr>
              <a:t>. Typical values of refractive index are 1.47 for the core and 1.46 for the cladding.</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spcAft>
                <a:spcPts val="800"/>
              </a:spcAft>
            </a:pPr>
            <a:r>
              <a:rPr lang="en-US" sz="1600" kern="100" dirty="0">
                <a:effectLst/>
                <a:latin typeface="Avenir Next LT Pro" panose="020B0504020202020204" pitchFamily="34" charset="0"/>
                <a:ea typeface="Aptos" panose="020B0004020202020204" pitchFamily="34" charset="0"/>
                <a:cs typeface="Times New Roman" panose="02020603050405020304" pitchFamily="18" charset="0"/>
              </a:rPr>
              <a:t>Refraction: light changes direction, but without reflecting from a surface. Reflection: light bounces off of the surface and starts traveling abruptly in a very different direction. Total Internal Reflection: The speed of light is determined by the medium in which it is traveling. The index of refraction (</a:t>
            </a:r>
            <a:r>
              <a:rPr lang="en-US" sz="1600" kern="100" dirty="0" err="1">
                <a:effectLst/>
                <a:latin typeface="Avenir Next LT Pro" panose="020B0504020202020204" pitchFamily="34" charset="0"/>
                <a:ea typeface="Aptos" panose="020B0004020202020204" pitchFamily="34" charset="0"/>
                <a:cs typeface="Times New Roman" panose="02020603050405020304" pitchFamily="18" charset="0"/>
              </a:rPr>
              <a:t>ir</a:t>
            </a:r>
            <a:r>
              <a:rPr lang="en-US" sz="1600" kern="100" dirty="0">
                <a:effectLst/>
                <a:latin typeface="Avenir Next LT Pro" panose="020B0504020202020204" pitchFamily="34" charset="0"/>
                <a:ea typeface="Aptos" panose="020B0004020202020204" pitchFamily="34" charset="0"/>
                <a:cs typeface="Times New Roman" panose="02020603050405020304" pitchFamily="18" charset="0"/>
              </a:rPr>
              <a:t>) for a material is expressed as the ratio of the speed of light in a vacuum (c) to the speed of light in the material (v), where </a:t>
            </a:r>
            <a:r>
              <a:rPr lang="en-US" sz="1600" kern="100" dirty="0" err="1">
                <a:effectLst/>
                <a:latin typeface="Avenir Next LT Pro" panose="020B0504020202020204" pitchFamily="34" charset="0"/>
                <a:ea typeface="Aptos" panose="020B0004020202020204" pitchFamily="34" charset="0"/>
                <a:cs typeface="Times New Roman" panose="02020603050405020304" pitchFamily="18" charset="0"/>
              </a:rPr>
              <a:t>ir</a:t>
            </a:r>
            <a:r>
              <a:rPr lang="en-US" sz="1600" kern="100" dirty="0">
                <a:effectLst/>
                <a:latin typeface="Avenir Next LT Pro" panose="020B0504020202020204" pitchFamily="34" charset="0"/>
                <a:ea typeface="Aptos" panose="020B0004020202020204" pitchFamily="34" charset="0"/>
                <a:cs typeface="Times New Roman" panose="02020603050405020304" pitchFamily="18" charset="0"/>
              </a:rPr>
              <a:t> = c/v. Values of </a:t>
            </a:r>
            <a:r>
              <a:rPr lang="en-US" sz="1600" kern="100" dirty="0" err="1">
                <a:effectLst/>
                <a:latin typeface="Avenir Next LT Pro" panose="020B0504020202020204" pitchFamily="34" charset="0"/>
                <a:ea typeface="Aptos" panose="020B0004020202020204" pitchFamily="34" charset="0"/>
                <a:cs typeface="Times New Roman" panose="02020603050405020304" pitchFamily="18" charset="0"/>
              </a:rPr>
              <a:t>ir</a:t>
            </a:r>
            <a:r>
              <a:rPr lang="en-US" sz="1600" kern="100" dirty="0">
                <a:effectLst/>
                <a:latin typeface="Avenir Next LT Pro" panose="020B0504020202020204" pitchFamily="34" charset="0"/>
                <a:ea typeface="Aptos" panose="020B0004020202020204" pitchFamily="34" charset="0"/>
                <a:cs typeface="Times New Roman" panose="02020603050405020304" pitchFamily="18" charset="0"/>
              </a:rPr>
              <a:t> are 1.47 for the core and 1.46 for the cladding. Light traveling across an interface from a higher refractive index medium (core) to a lower refractive index medium (cladding) will bend away from the normal. This has a pretty cool implication: at some angle, known as </a:t>
            </a:r>
            <a:r>
              <a:rPr lang="en-US" sz="1600" b="1" kern="100" dirty="0">
                <a:effectLst/>
                <a:latin typeface="Avenir Next LT Pro" panose="020B0504020202020204" pitchFamily="34" charset="0"/>
                <a:ea typeface="Aptos" panose="020B0004020202020204" pitchFamily="34" charset="0"/>
                <a:cs typeface="Times New Roman" panose="02020603050405020304" pitchFamily="18" charset="0"/>
              </a:rPr>
              <a:t>the critical angle</a:t>
            </a:r>
            <a:r>
              <a:rPr lang="en-US" sz="1600" kern="100" dirty="0">
                <a:effectLst/>
                <a:latin typeface="Avenir Next LT Pro" panose="020B0504020202020204" pitchFamily="34" charset="0"/>
                <a:ea typeface="Aptos" panose="020B0004020202020204" pitchFamily="34" charset="0"/>
                <a:cs typeface="Times New Roman" panose="02020603050405020304" pitchFamily="18" charset="0"/>
              </a:rPr>
              <a:t> c light traveling from a higher refractive index medium to a lower refractive index medium will be refracted at 90° - along the interface. If the light hits the cladding at any angle larger than this critical angle, it will not pass through at all. Instead, it will be reflected into the core, a </a:t>
            </a:r>
            <a:r>
              <a:rPr lang="en-US" sz="1600" b="1" kern="100" dirty="0">
                <a:effectLst/>
                <a:latin typeface="Avenir Next LT Pro" panose="020B0504020202020204" pitchFamily="34" charset="0"/>
                <a:ea typeface="Aptos" panose="020B0004020202020204" pitchFamily="34" charset="0"/>
                <a:cs typeface="Times New Roman" panose="02020603050405020304" pitchFamily="18" charset="0"/>
              </a:rPr>
              <a:t>process known as total internal reflection.</a:t>
            </a:r>
            <a:r>
              <a:rPr lang="en-US" sz="1600" kern="100" dirty="0">
                <a:effectLst/>
                <a:latin typeface="Avenir Next LT Pro" panose="020B0504020202020204" pitchFamily="34" charset="0"/>
                <a:ea typeface="Aptos" panose="020B0004020202020204" pitchFamily="34" charset="0"/>
                <a:cs typeface="Times New Roman" panose="02020603050405020304" pitchFamily="18" charset="0"/>
              </a:rPr>
              <a:t> So, light waves bend (refract) or bounce (reflect) when they meet the boundary between two materials with different indices of refraction. The angle at which the light strikes the boundary effects the amount and direction of light that is refracted or reflected. Oh, by the way, light reflected from a glass-air boundary is called a Fresnel reflection.</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51390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37DBAB-F827-2952-B1EA-BAD46E68FDFD}"/>
              </a:ext>
            </a:extLst>
          </p:cNvPr>
          <p:cNvSpPr txBox="1"/>
          <p:nvPr/>
        </p:nvSpPr>
        <p:spPr>
          <a:xfrm>
            <a:off x="965367" y="153792"/>
            <a:ext cx="5467793" cy="711862"/>
          </a:xfrm>
          <a:prstGeom prst="rect">
            <a:avLst/>
          </a:prstGeom>
          <a:noFill/>
        </p:spPr>
        <p:txBody>
          <a:bodyPr wrap="square">
            <a:spAutoFit/>
          </a:bodyPr>
          <a:lstStyle/>
          <a:p>
            <a:pPr marL="457200" marR="0" algn="r">
              <a:lnSpc>
                <a:spcPct val="107000"/>
              </a:lnSpc>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FIBER TYPES </a:t>
            </a:r>
            <a:endParaRPr lang="en-US" sz="1600"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sz="1100" b="1" kern="100" dirty="0">
                <a:effectLst/>
                <a:latin typeface="Avenir Next LT Pro" panose="020B0504020202020204" pitchFamily="34" charset="0"/>
                <a:ea typeface="Aptos" panose="020B000402020202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28D948DC-666B-7C3A-5FEB-9E06FCB9B80C}"/>
              </a:ext>
            </a:extLst>
          </p:cNvPr>
          <p:cNvPicPr>
            <a:picLocks noChangeAspect="1"/>
          </p:cNvPicPr>
          <p:nvPr/>
        </p:nvPicPr>
        <p:blipFill>
          <a:blip r:embed="rId2"/>
          <a:stretch>
            <a:fillRect/>
          </a:stretch>
        </p:blipFill>
        <p:spPr>
          <a:xfrm>
            <a:off x="1983891" y="874554"/>
            <a:ext cx="8224217" cy="5108891"/>
          </a:xfrm>
          <a:prstGeom prst="rect">
            <a:avLst/>
          </a:prstGeom>
        </p:spPr>
      </p:pic>
    </p:spTree>
    <p:extLst>
      <p:ext uri="{BB962C8B-B14F-4D97-AF65-F5344CB8AC3E}">
        <p14:creationId xmlns:p14="http://schemas.microsoft.com/office/powerpoint/2010/main" val="3502790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35EED4-F1EE-F3E8-7298-4B67B4D331C7}"/>
              </a:ext>
            </a:extLst>
          </p:cNvPr>
          <p:cNvSpPr>
            <a:spLocks noGrp="1"/>
          </p:cNvSpPr>
          <p:nvPr>
            <p:ph type="title"/>
          </p:nvPr>
        </p:nvSpPr>
        <p:spPr>
          <a:xfrm>
            <a:off x="1028700" y="1967266"/>
            <a:ext cx="2628900" cy="2547257"/>
          </a:xfrm>
          <a:noFill/>
        </p:spPr>
        <p:txBody>
          <a:bodyPr anchor="ctr">
            <a:normAutofit fontScale="90000"/>
          </a:bodyPr>
          <a:lstStyle/>
          <a:p>
            <a:pPr algn="ctr"/>
            <a:r>
              <a:rPr lang="en-US" sz="3600" dirty="0">
                <a:solidFill>
                  <a:srgbClr val="FFFFFF"/>
                </a:solidFill>
              </a:rPr>
              <a:t>Differences between single mode and multimode fiber optics</a:t>
            </a:r>
          </a:p>
        </p:txBody>
      </p:sp>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3E43A1B1-C2C9-B092-027B-B36FBFDC879F}"/>
                  </a:ext>
                </a:extLst>
              </p14:cNvPr>
              <p14:cNvContentPartPr/>
              <p14:nvPr/>
            </p14:nvContentPartPr>
            <p14:xfrm>
              <a:off x="2891922" y="191009"/>
              <a:ext cx="360" cy="360"/>
            </p14:xfrm>
          </p:contentPart>
        </mc:Choice>
        <mc:Fallback xmlns="">
          <p:pic>
            <p:nvPicPr>
              <p:cNvPr id="17" name="Ink 16">
                <a:extLst>
                  <a:ext uri="{FF2B5EF4-FFF2-40B4-BE49-F238E27FC236}">
                    <a16:creationId xmlns:a16="http://schemas.microsoft.com/office/drawing/2014/main" id="{3E43A1B1-C2C9-B092-027B-B36FBFDC879F}"/>
                  </a:ext>
                </a:extLst>
              </p:cNvPr>
              <p:cNvPicPr/>
              <p:nvPr/>
            </p:nvPicPr>
            <p:blipFill>
              <a:blip r:embed="rId16"/>
              <a:stretch>
                <a:fillRect/>
              </a:stretch>
            </p:blipFill>
            <p:spPr>
              <a:xfrm>
                <a:off x="2885802" y="1848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8" name="Ink 17">
                <a:extLst>
                  <a:ext uri="{FF2B5EF4-FFF2-40B4-BE49-F238E27FC236}">
                    <a16:creationId xmlns:a16="http://schemas.microsoft.com/office/drawing/2014/main" id="{7887418F-0BEA-F0FE-0E58-7FE1C8C9DB4D}"/>
                  </a:ext>
                </a:extLst>
              </p14:cNvPr>
              <p14:cNvContentPartPr/>
              <p14:nvPr/>
            </p14:nvContentPartPr>
            <p14:xfrm>
              <a:off x="8091042" y="5996009"/>
              <a:ext cx="360" cy="360"/>
            </p14:xfrm>
          </p:contentPart>
        </mc:Choice>
        <mc:Fallback xmlns="">
          <p:pic>
            <p:nvPicPr>
              <p:cNvPr id="18" name="Ink 17">
                <a:extLst>
                  <a:ext uri="{FF2B5EF4-FFF2-40B4-BE49-F238E27FC236}">
                    <a16:creationId xmlns:a16="http://schemas.microsoft.com/office/drawing/2014/main" id="{7887418F-0BEA-F0FE-0E58-7FE1C8C9DB4D}"/>
                  </a:ext>
                </a:extLst>
              </p:cNvPr>
              <p:cNvPicPr/>
              <p:nvPr/>
            </p:nvPicPr>
            <p:blipFill>
              <a:blip r:embed="rId18"/>
              <a:stretch>
                <a:fillRect/>
              </a:stretch>
            </p:blipFill>
            <p:spPr>
              <a:xfrm>
                <a:off x="8084922" y="5989889"/>
                <a:ext cx="12600" cy="12600"/>
              </a:xfrm>
              <a:prstGeom prst="rect">
                <a:avLst/>
              </a:prstGeom>
            </p:spPr>
          </p:pic>
        </mc:Fallback>
      </mc:AlternateContent>
      <p:pic>
        <p:nvPicPr>
          <p:cNvPr id="7" name="Picture 6">
            <a:extLst>
              <a:ext uri="{FF2B5EF4-FFF2-40B4-BE49-F238E27FC236}">
                <a16:creationId xmlns:a16="http://schemas.microsoft.com/office/drawing/2014/main" id="{94E15712-1F36-AC32-70A6-4896583B4B21}"/>
              </a:ext>
            </a:extLst>
          </p:cNvPr>
          <p:cNvPicPr>
            <a:picLocks noChangeAspect="1"/>
          </p:cNvPicPr>
          <p:nvPr/>
        </p:nvPicPr>
        <p:blipFill>
          <a:blip r:embed="rId19"/>
          <a:stretch>
            <a:fillRect/>
          </a:stretch>
        </p:blipFill>
        <p:spPr>
          <a:xfrm>
            <a:off x="4216526" y="1265275"/>
            <a:ext cx="7623585" cy="3641054"/>
          </a:xfrm>
          <a:prstGeom prst="rect">
            <a:avLst/>
          </a:prstGeom>
        </p:spPr>
      </p:pic>
    </p:spTree>
    <p:extLst>
      <p:ext uri="{BB962C8B-B14F-4D97-AF65-F5344CB8AC3E}">
        <p14:creationId xmlns:p14="http://schemas.microsoft.com/office/powerpoint/2010/main" val="1269090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99F6C3-95C1-65A6-E64F-D3EC294DA50B}"/>
            </a:ext>
          </a:extLst>
        </p:cNvPr>
        <p:cNvGrpSpPr/>
        <p:nvPr/>
      </p:nvGrpSpPr>
      <p:grpSpPr>
        <a:xfrm>
          <a:off x="0" y="0"/>
          <a:ext cx="0" cy="0"/>
          <a:chOff x="0" y="0"/>
          <a:chExt cx="0" cy="0"/>
        </a:xfrm>
      </p:grpSpPr>
      <p:sp>
        <p:nvSpPr>
          <p:cNvPr id="10" name="Down Arrow 7">
            <a:extLst>
              <a:ext uri="{FF2B5EF4-FFF2-40B4-BE49-F238E27FC236}">
                <a16:creationId xmlns:a16="http://schemas.microsoft.com/office/drawing/2014/main" id="{ECCD281A-9A49-6CF5-699B-5641E7945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62019-FCFC-D0FD-ABA7-8D9CD98F672C}"/>
              </a:ext>
            </a:extLst>
          </p:cNvPr>
          <p:cNvSpPr>
            <a:spLocks noGrp="1"/>
          </p:cNvSpPr>
          <p:nvPr>
            <p:ph type="title"/>
          </p:nvPr>
        </p:nvSpPr>
        <p:spPr>
          <a:xfrm>
            <a:off x="1026042" y="1967266"/>
            <a:ext cx="2735226" cy="2583469"/>
          </a:xfrm>
          <a:noFill/>
        </p:spPr>
        <p:txBody>
          <a:bodyPr anchor="ctr">
            <a:normAutofit fontScale="90000"/>
          </a:bodyPr>
          <a:lstStyle/>
          <a:p>
            <a:pPr algn="ctr"/>
            <a:r>
              <a:rPr lang="en-US" sz="3600" dirty="0">
                <a:solidFill>
                  <a:srgbClr val="FFFFFF"/>
                </a:solidFill>
              </a:rPr>
              <a:t>Differences between single-mode and multimode fiber optics</a:t>
            </a:r>
          </a:p>
        </p:txBody>
      </p:sp>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41725092-454B-2C07-1A2B-09D46892A65D}"/>
                  </a:ext>
                </a:extLst>
              </p14:cNvPr>
              <p14:cNvContentPartPr/>
              <p14:nvPr/>
            </p14:nvContentPartPr>
            <p14:xfrm>
              <a:off x="2891922" y="191009"/>
              <a:ext cx="360" cy="360"/>
            </p14:xfrm>
          </p:contentPart>
        </mc:Choice>
        <mc:Fallback xmlns="">
          <p:pic>
            <p:nvPicPr>
              <p:cNvPr id="17" name="Ink 16">
                <a:extLst>
                  <a:ext uri="{FF2B5EF4-FFF2-40B4-BE49-F238E27FC236}">
                    <a16:creationId xmlns:a16="http://schemas.microsoft.com/office/drawing/2014/main" id="{41725092-454B-2C07-1A2B-09D46892A65D}"/>
                  </a:ext>
                </a:extLst>
              </p:cNvPr>
              <p:cNvPicPr/>
              <p:nvPr/>
            </p:nvPicPr>
            <p:blipFill>
              <a:blip r:embed="rId3"/>
              <a:stretch>
                <a:fillRect/>
              </a:stretch>
            </p:blipFill>
            <p:spPr>
              <a:xfrm>
                <a:off x="2885802" y="1848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id="{F850C787-CE9E-4BBC-30F1-43389C1FDBB1}"/>
                  </a:ext>
                </a:extLst>
              </p14:cNvPr>
              <p14:cNvContentPartPr/>
              <p14:nvPr/>
            </p14:nvContentPartPr>
            <p14:xfrm>
              <a:off x="8091042" y="5996009"/>
              <a:ext cx="360" cy="360"/>
            </p14:xfrm>
          </p:contentPart>
        </mc:Choice>
        <mc:Fallback xmlns="">
          <p:pic>
            <p:nvPicPr>
              <p:cNvPr id="18" name="Ink 17">
                <a:extLst>
                  <a:ext uri="{FF2B5EF4-FFF2-40B4-BE49-F238E27FC236}">
                    <a16:creationId xmlns:a16="http://schemas.microsoft.com/office/drawing/2014/main" id="{F850C787-CE9E-4BBC-30F1-43389C1FDBB1}"/>
                  </a:ext>
                </a:extLst>
              </p:cNvPr>
              <p:cNvPicPr/>
              <p:nvPr/>
            </p:nvPicPr>
            <p:blipFill>
              <a:blip r:embed="rId5"/>
              <a:stretch>
                <a:fillRect/>
              </a:stretch>
            </p:blipFill>
            <p:spPr>
              <a:xfrm>
                <a:off x="8084922" y="5989889"/>
                <a:ext cx="12600" cy="12600"/>
              </a:xfrm>
              <a:prstGeom prst="rect">
                <a:avLst/>
              </a:prstGeom>
            </p:spPr>
          </p:pic>
        </mc:Fallback>
      </mc:AlternateContent>
      <p:pic>
        <p:nvPicPr>
          <p:cNvPr id="13" name="Picture 12">
            <a:extLst>
              <a:ext uri="{FF2B5EF4-FFF2-40B4-BE49-F238E27FC236}">
                <a16:creationId xmlns:a16="http://schemas.microsoft.com/office/drawing/2014/main" id="{FA32052A-7C90-2900-6A2D-C44011BAD172}"/>
              </a:ext>
            </a:extLst>
          </p:cNvPr>
          <p:cNvPicPr>
            <a:picLocks noChangeAspect="1"/>
          </p:cNvPicPr>
          <p:nvPr/>
        </p:nvPicPr>
        <p:blipFill>
          <a:blip r:embed="rId6"/>
          <a:stretch>
            <a:fillRect/>
          </a:stretch>
        </p:blipFill>
        <p:spPr>
          <a:xfrm>
            <a:off x="4015874" y="879050"/>
            <a:ext cx="7458704" cy="4404931"/>
          </a:xfrm>
          <a:prstGeom prst="rect">
            <a:avLst/>
          </a:prstGeom>
        </p:spPr>
      </p:pic>
    </p:spTree>
    <p:extLst>
      <p:ext uri="{BB962C8B-B14F-4D97-AF65-F5344CB8AC3E}">
        <p14:creationId xmlns:p14="http://schemas.microsoft.com/office/powerpoint/2010/main" val="826756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E4E66-B7C9-FEA1-FB5A-3FBE595BF492}"/>
              </a:ext>
            </a:extLst>
          </p:cNvPr>
          <p:cNvSpPr>
            <a:spLocks noGrp="1"/>
          </p:cNvSpPr>
          <p:nvPr>
            <p:ph type="title"/>
          </p:nvPr>
        </p:nvSpPr>
        <p:spPr>
          <a:xfrm>
            <a:off x="838200" y="365125"/>
            <a:ext cx="10515600" cy="2643889"/>
          </a:xfrm>
        </p:spPr>
        <p:txBody>
          <a:bodyPr>
            <a:normAutofit fontScale="90000"/>
          </a:bodyPr>
          <a:lstStyle/>
          <a:p>
            <a:pPr marL="457200" marR="0">
              <a:lnSpc>
                <a:spcPct val="107000"/>
              </a:lnSpc>
            </a:pPr>
            <a:r>
              <a:rPr lang="en-US" sz="2000" b="1" kern="100" dirty="0">
                <a:effectLst/>
                <a:latin typeface="Avenir Next LT Pro" panose="020B0504020202020204" pitchFamily="34" charset="0"/>
                <a:ea typeface="Aptos" panose="020B0004020202020204" pitchFamily="34" charset="0"/>
                <a:cs typeface="Times New Roman" panose="02020603050405020304" pitchFamily="18" charset="0"/>
              </a:rPr>
              <a:t>                                         1. CHANNEL OR LINK LOSS</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400" kern="100" dirty="0">
                <a:effectLst/>
                <a:latin typeface="Avenir Next LT Pro" panose="020B0504020202020204" pitchFamily="34" charset="0"/>
                <a:ea typeface="Aptos" panose="020B0004020202020204" pitchFamily="34" charset="0"/>
                <a:cs typeface="Times New Roman" panose="02020603050405020304" pitchFamily="18" charset="0"/>
              </a:rPr>
              <a:t>Channel or link loss is the total path loss or attenuation between the transmitter and receiver is the sum of various loss mechanisms: scattering, micro bending, macro bending, and interconnection. These limit the maximum system length, and the number of connections allowed.</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endParaRPr lang="en-US" sz="2400" dirty="0"/>
          </a:p>
        </p:txBody>
      </p:sp>
      <p:pic>
        <p:nvPicPr>
          <p:cNvPr id="5" name="Picture 4">
            <a:extLst>
              <a:ext uri="{FF2B5EF4-FFF2-40B4-BE49-F238E27FC236}">
                <a16:creationId xmlns:a16="http://schemas.microsoft.com/office/drawing/2014/main" id="{CD6EC8BE-3B6B-354F-B2C1-46685AEEC054}"/>
              </a:ext>
            </a:extLst>
          </p:cNvPr>
          <p:cNvPicPr>
            <a:picLocks noChangeAspect="1"/>
          </p:cNvPicPr>
          <p:nvPr/>
        </p:nvPicPr>
        <p:blipFill>
          <a:blip r:embed="rId2"/>
          <a:stretch>
            <a:fillRect/>
          </a:stretch>
        </p:blipFill>
        <p:spPr>
          <a:xfrm>
            <a:off x="1761223" y="2434856"/>
            <a:ext cx="8256418" cy="3921494"/>
          </a:xfrm>
          <a:prstGeom prst="rect">
            <a:avLst/>
          </a:prstGeom>
        </p:spPr>
      </p:pic>
      <p:sp>
        <p:nvSpPr>
          <p:cNvPr id="6" name="Footer Placeholder 2">
            <a:extLst>
              <a:ext uri="{FF2B5EF4-FFF2-40B4-BE49-F238E27FC236}">
                <a16:creationId xmlns:a16="http://schemas.microsoft.com/office/drawing/2014/main" id="{3FDF7C1A-B51D-571B-0BAE-AF81F53EF4FA}"/>
              </a:ext>
            </a:extLst>
          </p:cNvPr>
          <p:cNvSpPr>
            <a:spLocks noGrp="1"/>
          </p:cNvSpPr>
          <p:nvPr>
            <p:ph type="ftr" sz="quarter" idx="11"/>
          </p:nvPr>
        </p:nvSpPr>
        <p:spPr>
          <a:xfrm>
            <a:off x="93921" y="136525"/>
            <a:ext cx="4114800" cy="365125"/>
          </a:xfrm>
        </p:spPr>
        <p:txBody>
          <a:bodyPr/>
          <a:lstStyle/>
          <a:p>
            <a:r>
              <a:rPr lang="en-US" sz="1400" b="1" dirty="0">
                <a:solidFill>
                  <a:schemeClr val="tx1"/>
                </a:solidFill>
                <a:highlight>
                  <a:srgbClr val="F9F9F9"/>
                </a:highlight>
              </a:rPr>
              <a:t>OPTICAL FIBER PARAMETER</a:t>
            </a:r>
            <a:endParaRPr lang="en-NG" sz="1400" b="1" dirty="0">
              <a:solidFill>
                <a:schemeClr val="tx1"/>
              </a:solidFill>
              <a:highlight>
                <a:srgbClr val="F9F9F9"/>
              </a:highlight>
            </a:endParaRPr>
          </a:p>
        </p:txBody>
      </p:sp>
    </p:spTree>
    <p:extLst>
      <p:ext uri="{BB962C8B-B14F-4D97-AF65-F5344CB8AC3E}">
        <p14:creationId xmlns:p14="http://schemas.microsoft.com/office/powerpoint/2010/main" val="3774756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90588-D958-B9DE-A047-BAE97A9908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6C7298-61D3-F5F0-770E-99405AF7B96F}"/>
              </a:ext>
            </a:extLst>
          </p:cNvPr>
          <p:cNvSpPr>
            <a:spLocks noGrp="1"/>
          </p:cNvSpPr>
          <p:nvPr>
            <p:ph type="title"/>
          </p:nvPr>
        </p:nvSpPr>
        <p:spPr>
          <a:xfrm>
            <a:off x="838200" y="365125"/>
            <a:ext cx="10515600" cy="2643889"/>
          </a:xfrm>
        </p:spPr>
        <p:txBody>
          <a:bodyPr>
            <a:normAutofit/>
          </a:bodyPr>
          <a:lstStyle/>
          <a:p>
            <a:pPr marL="457200" marR="0" algn="ctr">
              <a:lnSpc>
                <a:spcPct val="107000"/>
              </a:lnSpc>
              <a:buNone/>
            </a:pPr>
            <a:r>
              <a:rPr lang="en-US" sz="2000" b="1" kern="100" dirty="0">
                <a:effectLst/>
                <a:latin typeface="Avenir Next LT Pro" panose="020B0504020202020204" pitchFamily="34" charset="0"/>
                <a:ea typeface="Aptos" panose="020B0004020202020204" pitchFamily="34" charset="0"/>
                <a:cs typeface="Times New Roman" panose="02020603050405020304" pitchFamily="18" charset="0"/>
              </a:rPr>
              <a:t>2. SCATTERING</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400" kern="100" dirty="0">
                <a:effectLst/>
                <a:latin typeface="Avenir Next LT Pro" panose="020B0504020202020204" pitchFamily="34" charset="0"/>
                <a:ea typeface="Aptos" panose="020B0004020202020204" pitchFamily="34" charset="0"/>
                <a:cs typeface="Times New Roman" panose="02020603050405020304" pitchFamily="18" charset="0"/>
              </a:rPr>
              <a:t>Scattering causes the intrinsic fiber loss, dominated by what is known as Rayleigh scattering, which results from variations in the density and composition of the glass. This loss varies with the wavelengths of light applied.</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2">
            <a:extLst>
              <a:ext uri="{FF2B5EF4-FFF2-40B4-BE49-F238E27FC236}">
                <a16:creationId xmlns:a16="http://schemas.microsoft.com/office/drawing/2014/main" id="{0B528268-67F8-CA8C-DD3F-48F73F7DE098}"/>
              </a:ext>
            </a:extLst>
          </p:cNvPr>
          <p:cNvSpPr>
            <a:spLocks noGrp="1"/>
          </p:cNvSpPr>
          <p:nvPr>
            <p:ph type="ftr" sz="quarter" idx="11"/>
          </p:nvPr>
        </p:nvSpPr>
        <p:spPr>
          <a:xfrm>
            <a:off x="93921" y="136525"/>
            <a:ext cx="4114800" cy="365125"/>
          </a:xfrm>
        </p:spPr>
        <p:txBody>
          <a:bodyPr/>
          <a:lstStyle/>
          <a:p>
            <a:r>
              <a:rPr lang="en-US" sz="1400" b="1" dirty="0">
                <a:solidFill>
                  <a:schemeClr val="tx1"/>
                </a:solidFill>
                <a:highlight>
                  <a:srgbClr val="F9F9F9"/>
                </a:highlight>
              </a:rPr>
              <a:t>OPTICAL FIBER PARAMETER</a:t>
            </a:r>
            <a:endParaRPr lang="en-NG" sz="1400" b="1" dirty="0">
              <a:solidFill>
                <a:schemeClr val="tx1"/>
              </a:solidFill>
              <a:highlight>
                <a:srgbClr val="F9F9F9"/>
              </a:highlight>
            </a:endParaRPr>
          </a:p>
        </p:txBody>
      </p:sp>
      <p:pic>
        <p:nvPicPr>
          <p:cNvPr id="4" name="Picture 3">
            <a:extLst>
              <a:ext uri="{FF2B5EF4-FFF2-40B4-BE49-F238E27FC236}">
                <a16:creationId xmlns:a16="http://schemas.microsoft.com/office/drawing/2014/main" id="{3F282100-8B39-75C0-15CD-2796AF76614D}"/>
              </a:ext>
            </a:extLst>
          </p:cNvPr>
          <p:cNvPicPr>
            <a:picLocks noChangeAspect="1"/>
          </p:cNvPicPr>
          <p:nvPr/>
        </p:nvPicPr>
        <p:blipFill>
          <a:blip r:embed="rId2"/>
          <a:stretch>
            <a:fillRect/>
          </a:stretch>
        </p:blipFill>
        <p:spPr>
          <a:xfrm>
            <a:off x="1467293" y="2869005"/>
            <a:ext cx="9257414" cy="3389954"/>
          </a:xfrm>
          <a:prstGeom prst="rect">
            <a:avLst/>
          </a:prstGeom>
        </p:spPr>
      </p:pic>
    </p:spTree>
    <p:extLst>
      <p:ext uri="{BB962C8B-B14F-4D97-AF65-F5344CB8AC3E}">
        <p14:creationId xmlns:p14="http://schemas.microsoft.com/office/powerpoint/2010/main" val="3820775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AB7ED-72D0-7181-FF97-D94DA8B834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51885E-5033-FF6F-0B28-DA6F369EBEF7}"/>
              </a:ext>
            </a:extLst>
          </p:cNvPr>
          <p:cNvSpPr>
            <a:spLocks noGrp="1"/>
          </p:cNvSpPr>
          <p:nvPr>
            <p:ph type="title"/>
          </p:nvPr>
        </p:nvSpPr>
        <p:spPr>
          <a:xfrm>
            <a:off x="838200" y="365125"/>
            <a:ext cx="10515600" cy="2643889"/>
          </a:xfrm>
        </p:spPr>
        <p:txBody>
          <a:bodyPr>
            <a:noAutofit/>
          </a:bodyPr>
          <a:lstStyle/>
          <a:p>
            <a:pPr marL="457200" marR="0" algn="ctr">
              <a:lnSpc>
                <a:spcPct val="107000"/>
              </a:lnSpc>
              <a:buNone/>
            </a:pPr>
            <a:r>
              <a:rPr lang="en-US" sz="1800" b="1" kern="100" dirty="0">
                <a:effectLst/>
                <a:latin typeface="Avenir Next LT Pro" panose="020B0504020202020204" pitchFamily="34" charset="0"/>
                <a:ea typeface="Aptos" panose="020B0004020202020204" pitchFamily="34" charset="0"/>
                <a:cs typeface="Times New Roman" panose="02020603050405020304" pitchFamily="18" charset="0"/>
              </a:rPr>
              <a:t>3. MICROBENDS AND MACROBENDS </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venir Next LT Pro" panose="020B0504020202020204" pitchFamily="34" charset="0"/>
                <a:ea typeface="Aptos" panose="020B0004020202020204" pitchFamily="34" charset="0"/>
                <a:cs typeface="Times New Roman" panose="02020603050405020304" pitchFamily="18" charset="0"/>
              </a:rPr>
              <a:t>A microbend is a local deflection of the optical fiber axis, with an amplitude much less than the optical fiber diameter. Microbends can cause a light ray to strike the fiber core-cladding interface at an extensive angle, allowing it to escape and increase loss. </a:t>
            </a:r>
            <a:br>
              <a:rPr lang="en-US" sz="1800" kern="100" dirty="0">
                <a:effectLst/>
                <a:latin typeface="Avenir Next LT Pro" panose="020B0504020202020204" pitchFamily="34" charset="0"/>
                <a:ea typeface="Aptos" panose="020B0004020202020204" pitchFamily="34" charset="0"/>
                <a:cs typeface="Times New Roman" panose="02020603050405020304" pitchFamily="18" charset="0"/>
              </a:rPr>
            </a:br>
            <a:r>
              <a:rPr lang="en-US" sz="1800" kern="100" dirty="0">
                <a:effectLst/>
                <a:latin typeface="Avenir Next LT Pro" panose="020B0504020202020204" pitchFamily="34" charset="0"/>
                <a:ea typeface="Aptos" panose="020B0004020202020204" pitchFamily="34" charset="0"/>
                <a:cs typeface="Times New Roman" panose="02020603050405020304" pitchFamily="18" charset="0"/>
              </a:rPr>
              <a:t>A macrobend is a bend or loop in the fiber with a radius of curvature of several millimeters or more, causing power to be lost from the core and inducing additional loss.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2">
            <a:extLst>
              <a:ext uri="{FF2B5EF4-FFF2-40B4-BE49-F238E27FC236}">
                <a16:creationId xmlns:a16="http://schemas.microsoft.com/office/drawing/2014/main" id="{52B189C9-1C6D-F7FE-ABC0-DA55AF191829}"/>
              </a:ext>
            </a:extLst>
          </p:cNvPr>
          <p:cNvSpPr>
            <a:spLocks noGrp="1"/>
          </p:cNvSpPr>
          <p:nvPr>
            <p:ph type="ftr" sz="quarter" idx="11"/>
          </p:nvPr>
        </p:nvSpPr>
        <p:spPr>
          <a:xfrm>
            <a:off x="93921" y="136525"/>
            <a:ext cx="4114800" cy="365125"/>
          </a:xfrm>
        </p:spPr>
        <p:txBody>
          <a:bodyPr/>
          <a:lstStyle/>
          <a:p>
            <a:r>
              <a:rPr lang="en-US" sz="1400" b="1" dirty="0">
                <a:solidFill>
                  <a:schemeClr val="tx1"/>
                </a:solidFill>
                <a:highlight>
                  <a:srgbClr val="F9F9F9"/>
                </a:highlight>
              </a:rPr>
              <a:t>OPTICAL FIBER PARAMETER</a:t>
            </a:r>
            <a:endParaRPr lang="en-NG" sz="1400" b="1" dirty="0">
              <a:solidFill>
                <a:schemeClr val="tx1"/>
              </a:solidFill>
              <a:highlight>
                <a:srgbClr val="F9F9F9"/>
              </a:highlight>
            </a:endParaRPr>
          </a:p>
        </p:txBody>
      </p:sp>
      <p:pic>
        <p:nvPicPr>
          <p:cNvPr id="5" name="Picture 4">
            <a:extLst>
              <a:ext uri="{FF2B5EF4-FFF2-40B4-BE49-F238E27FC236}">
                <a16:creationId xmlns:a16="http://schemas.microsoft.com/office/drawing/2014/main" id="{7E1382CB-9F88-7FA2-65BC-8F1FF5C894B0}"/>
              </a:ext>
            </a:extLst>
          </p:cNvPr>
          <p:cNvPicPr>
            <a:picLocks noChangeAspect="1"/>
          </p:cNvPicPr>
          <p:nvPr/>
        </p:nvPicPr>
        <p:blipFill>
          <a:blip r:embed="rId2"/>
          <a:stretch>
            <a:fillRect/>
          </a:stretch>
        </p:blipFill>
        <p:spPr>
          <a:xfrm>
            <a:off x="1232159" y="2701925"/>
            <a:ext cx="4863842" cy="3507489"/>
          </a:xfrm>
          <a:prstGeom prst="rect">
            <a:avLst/>
          </a:prstGeom>
        </p:spPr>
      </p:pic>
      <p:pic>
        <p:nvPicPr>
          <p:cNvPr id="8" name="Picture 7">
            <a:extLst>
              <a:ext uri="{FF2B5EF4-FFF2-40B4-BE49-F238E27FC236}">
                <a16:creationId xmlns:a16="http://schemas.microsoft.com/office/drawing/2014/main" id="{FCCC9B46-F517-34E7-F0C4-ED411A0C90D6}"/>
              </a:ext>
            </a:extLst>
          </p:cNvPr>
          <p:cNvPicPr>
            <a:picLocks noChangeAspect="1"/>
          </p:cNvPicPr>
          <p:nvPr/>
        </p:nvPicPr>
        <p:blipFill>
          <a:blip r:embed="rId3"/>
          <a:stretch>
            <a:fillRect/>
          </a:stretch>
        </p:blipFill>
        <p:spPr>
          <a:xfrm>
            <a:off x="6184757" y="2701926"/>
            <a:ext cx="4649820" cy="3507488"/>
          </a:xfrm>
          <a:prstGeom prst="rect">
            <a:avLst/>
          </a:prstGeom>
        </p:spPr>
      </p:pic>
    </p:spTree>
    <p:extLst>
      <p:ext uri="{BB962C8B-B14F-4D97-AF65-F5344CB8AC3E}">
        <p14:creationId xmlns:p14="http://schemas.microsoft.com/office/powerpoint/2010/main" val="1475969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1BF9C-C204-487A-575B-FD315711C1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69B5EF-A002-2E7B-F23B-2F657039F5E3}"/>
              </a:ext>
            </a:extLst>
          </p:cNvPr>
          <p:cNvSpPr>
            <a:spLocks noGrp="1"/>
          </p:cNvSpPr>
          <p:nvPr>
            <p:ph type="title"/>
          </p:nvPr>
        </p:nvSpPr>
        <p:spPr>
          <a:xfrm>
            <a:off x="838200" y="365125"/>
            <a:ext cx="10515600" cy="2643889"/>
          </a:xfrm>
        </p:spPr>
        <p:txBody>
          <a:bodyPr>
            <a:noAutofit/>
          </a:bodyPr>
          <a:lstStyle/>
          <a:p>
            <a:pPr marL="457200" marR="0" algn="ctr">
              <a:lnSpc>
                <a:spcPct val="107000"/>
              </a:lnSpc>
            </a:pPr>
            <a:r>
              <a:rPr lang="en-US" sz="1800" b="1" kern="100" dirty="0">
                <a:effectLst/>
                <a:latin typeface="Avenir Next LT Pro" panose="020B0504020202020204" pitchFamily="34" charset="0"/>
                <a:ea typeface="Aptos" panose="020B0004020202020204" pitchFamily="34" charset="0"/>
                <a:cs typeface="Times New Roman" panose="02020603050405020304" pitchFamily="18" charset="0"/>
              </a:rPr>
              <a:t>4. INTERCONNECTION LOSS</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venir Next LT Pro" panose="020B0504020202020204" pitchFamily="34" charset="0"/>
                <a:ea typeface="Aptos" panose="020B0004020202020204" pitchFamily="34" charset="0"/>
                <a:cs typeface="Times New Roman" panose="02020603050405020304" pitchFamily="18" charset="0"/>
              </a:rPr>
              <a:t>Interconnection loss associated with splices and connectors can be divided into intrinsic and extrinsic loss. Intrinsic mechanisms are a result of manufacturing tolerances on fiber core diameter, ovality, eccentricity, and numerical aperture. Extrinsic mechanisms depend on the connection hardware and its ability to control the separation between the fiber ends. Transverse, axial, and angular misalignment of the fiber cores results in connector insertion loss.</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2">
            <a:extLst>
              <a:ext uri="{FF2B5EF4-FFF2-40B4-BE49-F238E27FC236}">
                <a16:creationId xmlns:a16="http://schemas.microsoft.com/office/drawing/2014/main" id="{AF59C6AD-635D-EB76-82E9-04C20402725C}"/>
              </a:ext>
            </a:extLst>
          </p:cNvPr>
          <p:cNvSpPr>
            <a:spLocks noGrp="1"/>
          </p:cNvSpPr>
          <p:nvPr>
            <p:ph type="ftr" sz="quarter" idx="11"/>
          </p:nvPr>
        </p:nvSpPr>
        <p:spPr>
          <a:xfrm>
            <a:off x="93921" y="136525"/>
            <a:ext cx="4114800" cy="365125"/>
          </a:xfrm>
        </p:spPr>
        <p:txBody>
          <a:bodyPr/>
          <a:lstStyle/>
          <a:p>
            <a:r>
              <a:rPr lang="en-US" sz="1400" b="1" dirty="0">
                <a:solidFill>
                  <a:schemeClr val="tx1"/>
                </a:solidFill>
                <a:highlight>
                  <a:srgbClr val="F9F9F9"/>
                </a:highlight>
              </a:rPr>
              <a:t>OPTICAL FIBER PARAMETER</a:t>
            </a:r>
            <a:endParaRPr lang="en-NG" sz="1400" b="1" dirty="0">
              <a:solidFill>
                <a:schemeClr val="tx1"/>
              </a:solidFill>
              <a:highlight>
                <a:srgbClr val="F9F9F9"/>
              </a:highlight>
            </a:endParaRPr>
          </a:p>
        </p:txBody>
      </p:sp>
      <p:pic>
        <p:nvPicPr>
          <p:cNvPr id="4" name="Picture 3">
            <a:extLst>
              <a:ext uri="{FF2B5EF4-FFF2-40B4-BE49-F238E27FC236}">
                <a16:creationId xmlns:a16="http://schemas.microsoft.com/office/drawing/2014/main" id="{4BFAC6AD-DAE9-3437-DA2E-34224EDF75F0}"/>
              </a:ext>
            </a:extLst>
          </p:cNvPr>
          <p:cNvPicPr>
            <a:picLocks noChangeAspect="1"/>
          </p:cNvPicPr>
          <p:nvPr/>
        </p:nvPicPr>
        <p:blipFill>
          <a:blip r:embed="rId2"/>
          <a:stretch>
            <a:fillRect/>
          </a:stretch>
        </p:blipFill>
        <p:spPr>
          <a:xfrm>
            <a:off x="2735558" y="3136604"/>
            <a:ext cx="5934075" cy="3200400"/>
          </a:xfrm>
          <a:prstGeom prst="rect">
            <a:avLst/>
          </a:prstGeom>
        </p:spPr>
      </p:pic>
    </p:spTree>
    <p:extLst>
      <p:ext uri="{BB962C8B-B14F-4D97-AF65-F5344CB8AC3E}">
        <p14:creationId xmlns:p14="http://schemas.microsoft.com/office/powerpoint/2010/main" val="1200304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204DE-79FA-F672-09E3-2ACD531F75BC}"/>
            </a:ext>
          </a:extLst>
        </p:cNvPr>
        <p:cNvGrpSpPr/>
        <p:nvPr/>
      </p:nvGrpSpPr>
      <p:grpSpPr>
        <a:xfrm>
          <a:off x="0" y="0"/>
          <a:ext cx="0" cy="0"/>
          <a:chOff x="0" y="0"/>
          <a:chExt cx="0" cy="0"/>
        </a:xfrm>
      </p:grpSpPr>
      <p:sp>
        <p:nvSpPr>
          <p:cNvPr id="6" name="Footer Placeholder 2">
            <a:extLst>
              <a:ext uri="{FF2B5EF4-FFF2-40B4-BE49-F238E27FC236}">
                <a16:creationId xmlns:a16="http://schemas.microsoft.com/office/drawing/2014/main" id="{3C661DD7-1507-8CE3-8EE9-CA96BF154A37}"/>
              </a:ext>
            </a:extLst>
          </p:cNvPr>
          <p:cNvSpPr>
            <a:spLocks noGrp="1"/>
          </p:cNvSpPr>
          <p:nvPr>
            <p:ph type="ftr" sz="quarter" idx="11"/>
          </p:nvPr>
        </p:nvSpPr>
        <p:spPr>
          <a:xfrm>
            <a:off x="93921" y="136525"/>
            <a:ext cx="4114800" cy="365125"/>
          </a:xfrm>
        </p:spPr>
        <p:txBody>
          <a:bodyPr/>
          <a:lstStyle/>
          <a:p>
            <a:r>
              <a:rPr lang="en-US" sz="1400" b="1" dirty="0">
                <a:solidFill>
                  <a:schemeClr val="tx1"/>
                </a:solidFill>
                <a:highlight>
                  <a:srgbClr val="F9F9F9"/>
                </a:highlight>
              </a:rPr>
              <a:t>OPTICAL FIBER PARAMETER</a:t>
            </a:r>
            <a:endParaRPr lang="en-NG" sz="1400" b="1" dirty="0">
              <a:solidFill>
                <a:schemeClr val="tx1"/>
              </a:solidFill>
              <a:highlight>
                <a:srgbClr val="F9F9F9"/>
              </a:highlight>
            </a:endParaRPr>
          </a:p>
        </p:txBody>
      </p:sp>
      <p:sp>
        <p:nvSpPr>
          <p:cNvPr id="5" name="Title 4">
            <a:extLst>
              <a:ext uri="{FF2B5EF4-FFF2-40B4-BE49-F238E27FC236}">
                <a16:creationId xmlns:a16="http://schemas.microsoft.com/office/drawing/2014/main" id="{8ADBDE41-9858-22F4-5911-D73569A03B01}"/>
              </a:ext>
            </a:extLst>
          </p:cNvPr>
          <p:cNvSpPr>
            <a:spLocks noGrp="1"/>
          </p:cNvSpPr>
          <p:nvPr>
            <p:ph type="title"/>
          </p:nvPr>
        </p:nvSpPr>
        <p:spPr>
          <a:xfrm>
            <a:off x="838200" y="1322183"/>
            <a:ext cx="10515600" cy="1325563"/>
          </a:xfrm>
        </p:spPr>
        <p:txBody>
          <a:bodyPr>
            <a:noAutofit/>
          </a:bodyPr>
          <a:lstStyle/>
          <a:p>
            <a:pPr marL="457200" marR="0" algn="ctr">
              <a:lnSpc>
                <a:spcPct val="107000"/>
              </a:lnSpc>
              <a:buNone/>
            </a:pPr>
            <a:b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b="1" kern="100" dirty="0">
                <a:effectLst/>
                <a:latin typeface="Avenir Next LT Pro" panose="020B0504020202020204" pitchFamily="34" charset="0"/>
                <a:ea typeface="Aptos" panose="020B0004020202020204" pitchFamily="34" charset="0"/>
                <a:cs typeface="Times New Roman" panose="02020603050405020304" pitchFamily="18" charset="0"/>
              </a:rPr>
            </a:br>
            <a:r>
              <a:rPr lang="en-US" sz="1800" b="1" kern="100" dirty="0">
                <a:effectLst/>
                <a:latin typeface="Avenir Next LT Pro" panose="020B0504020202020204" pitchFamily="34" charset="0"/>
                <a:ea typeface="Aptos" panose="020B0004020202020204" pitchFamily="34" charset="0"/>
                <a:cs typeface="Times New Roman" panose="02020603050405020304" pitchFamily="18" charset="0"/>
              </a:rPr>
              <a:t>5. INTERSYMBOL INTERFERENCE (ISI)</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venir Next LT Pro" panose="020B0504020202020204" pitchFamily="34" charset="0"/>
                <a:ea typeface="Aptos" panose="020B0004020202020204" pitchFamily="34" charset="0"/>
                <a:cs typeface="Times New Roman" panose="02020603050405020304" pitchFamily="18" charset="0"/>
              </a:rPr>
              <a:t>Within the optical fiber, bits of data are represented by pulses of light. Each pulse of light will spread, or disperse, over time as it travels along the length of the fiber. When these spreading pulses overlap, intersymbol interference results. The less intersymbol interference caused by dispersion, the greater the fiber’s capacity to transmit information. There are two main types of dispersion in optical fibers in the local network environment.</a:t>
            </a:r>
            <a:br>
              <a:rPr lang="en-US" sz="18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endParaRPr lang="en-US" sz="1400" dirty="0"/>
          </a:p>
        </p:txBody>
      </p:sp>
      <p:pic>
        <p:nvPicPr>
          <p:cNvPr id="7" name="Picture 6">
            <a:extLst>
              <a:ext uri="{FF2B5EF4-FFF2-40B4-BE49-F238E27FC236}">
                <a16:creationId xmlns:a16="http://schemas.microsoft.com/office/drawing/2014/main" id="{5BCCB002-D84C-DF0E-B1B9-269F0274CC7E}"/>
              </a:ext>
            </a:extLst>
          </p:cNvPr>
          <p:cNvPicPr>
            <a:picLocks noChangeAspect="1"/>
          </p:cNvPicPr>
          <p:nvPr/>
        </p:nvPicPr>
        <p:blipFill>
          <a:blip r:embed="rId2"/>
          <a:stretch>
            <a:fillRect/>
          </a:stretch>
        </p:blipFill>
        <p:spPr>
          <a:xfrm>
            <a:off x="1463638" y="2359338"/>
            <a:ext cx="9264723" cy="3701833"/>
          </a:xfrm>
          <a:prstGeom prst="rect">
            <a:avLst/>
          </a:prstGeom>
        </p:spPr>
      </p:pic>
    </p:spTree>
    <p:extLst>
      <p:ext uri="{BB962C8B-B14F-4D97-AF65-F5344CB8AC3E}">
        <p14:creationId xmlns:p14="http://schemas.microsoft.com/office/powerpoint/2010/main" val="355515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1010B-3292-CB42-743E-722B0EC4B0E4}"/>
            </a:ext>
          </a:extLst>
        </p:cNvPr>
        <p:cNvGrpSpPr/>
        <p:nvPr/>
      </p:nvGrpSpPr>
      <p:grpSpPr>
        <a:xfrm>
          <a:off x="0" y="0"/>
          <a:ext cx="0" cy="0"/>
          <a:chOff x="0" y="0"/>
          <a:chExt cx="0" cy="0"/>
        </a:xfrm>
      </p:grpSpPr>
      <p:sp>
        <p:nvSpPr>
          <p:cNvPr id="6" name="Footer Placeholder 2">
            <a:extLst>
              <a:ext uri="{FF2B5EF4-FFF2-40B4-BE49-F238E27FC236}">
                <a16:creationId xmlns:a16="http://schemas.microsoft.com/office/drawing/2014/main" id="{1F3D4616-6D84-A0D6-F0C9-8F317E17772D}"/>
              </a:ext>
            </a:extLst>
          </p:cNvPr>
          <p:cNvSpPr>
            <a:spLocks noGrp="1"/>
          </p:cNvSpPr>
          <p:nvPr>
            <p:ph type="ftr" sz="quarter" idx="11"/>
          </p:nvPr>
        </p:nvSpPr>
        <p:spPr>
          <a:xfrm>
            <a:off x="93921" y="136525"/>
            <a:ext cx="4114800" cy="365125"/>
          </a:xfrm>
        </p:spPr>
        <p:txBody>
          <a:bodyPr/>
          <a:lstStyle/>
          <a:p>
            <a:r>
              <a:rPr lang="en-US" sz="1400" b="1" dirty="0">
                <a:solidFill>
                  <a:schemeClr val="tx1"/>
                </a:solidFill>
                <a:highlight>
                  <a:srgbClr val="F9F9F9"/>
                </a:highlight>
              </a:rPr>
              <a:t>OPTICAL FIBER PARAMETER</a:t>
            </a:r>
            <a:endParaRPr lang="en-NG" sz="1400" b="1" dirty="0">
              <a:solidFill>
                <a:schemeClr val="tx1"/>
              </a:solidFill>
              <a:highlight>
                <a:srgbClr val="F9F9F9"/>
              </a:highlight>
            </a:endParaRPr>
          </a:p>
        </p:txBody>
      </p:sp>
      <p:sp>
        <p:nvSpPr>
          <p:cNvPr id="5" name="Title 4">
            <a:extLst>
              <a:ext uri="{FF2B5EF4-FFF2-40B4-BE49-F238E27FC236}">
                <a16:creationId xmlns:a16="http://schemas.microsoft.com/office/drawing/2014/main" id="{8C0BD6A2-E12C-75D0-A7C4-727265075F39}"/>
              </a:ext>
            </a:extLst>
          </p:cNvPr>
          <p:cNvSpPr>
            <a:spLocks noGrp="1"/>
          </p:cNvSpPr>
          <p:nvPr>
            <p:ph type="title"/>
          </p:nvPr>
        </p:nvSpPr>
        <p:spPr>
          <a:xfrm>
            <a:off x="625549" y="3331608"/>
            <a:ext cx="10515600" cy="1325563"/>
          </a:xfrm>
        </p:spPr>
        <p:txBody>
          <a:bodyPr>
            <a:noAutofit/>
          </a:bodyPr>
          <a:lstStyle/>
          <a:p>
            <a:pPr marL="457200" algn="ctr">
              <a:lnSpc>
                <a:spcPct val="107000"/>
              </a:lnSpc>
            </a:pP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r>
              <a:rPr lang="en-US" sz="1800" b="1" kern="100" dirty="0">
                <a:effectLst/>
                <a:latin typeface="Avenir Next LT Pro" panose="020B0504020202020204" pitchFamily="34" charset="0"/>
                <a:ea typeface="Aptos" panose="020B0004020202020204" pitchFamily="34" charset="0"/>
                <a:cs typeface="Times New Roman" panose="02020603050405020304" pitchFamily="18" charset="0"/>
              </a:rPr>
              <a:t>6. CHROMATIC DISPERSION</a:t>
            </a:r>
            <a:br>
              <a:rPr lang="en-US" sz="14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venir Next LT Pro" panose="020B0504020202020204" pitchFamily="34" charset="0"/>
                <a:ea typeface="Aptos" panose="020B0004020202020204" pitchFamily="34" charset="0"/>
                <a:cs typeface="Times New Roman" panose="02020603050405020304" pitchFamily="18" charset="0"/>
              </a:rPr>
              <a:t>Chromatic dispersion describes the tendency for different wavelengths to travel at different speeds in a fiber. If operated at wavelengths where chromatic dispersion is high, optical pulses tend to broaden as a function of time or distance and cause intersymbol interference. Although multimode fiber exhibits relatively high chromatic dispersion at the 850 nm wavelength, the use of controlled launch lasers (VCSELs) in gigabit networks and the distances in the LAN minimize the effects.</a:t>
            </a:r>
            <a:br>
              <a:rPr lang="en-US" sz="18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8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8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ptos" panose="020B00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ptos" panose="020B0004020202020204" pitchFamily="34" charset="0"/>
                <a:ea typeface="Aptos" panose="020B0004020202020204" pitchFamily="34" charset="0"/>
                <a:cs typeface="Times New Roman" panose="02020603050405020304" pitchFamily="18" charset="0"/>
              </a:rPr>
            </a:br>
            <a:endParaRPr lang="en-US" sz="1400" dirty="0"/>
          </a:p>
        </p:txBody>
      </p:sp>
      <p:pic>
        <p:nvPicPr>
          <p:cNvPr id="3" name="Picture 2">
            <a:extLst>
              <a:ext uri="{FF2B5EF4-FFF2-40B4-BE49-F238E27FC236}">
                <a16:creationId xmlns:a16="http://schemas.microsoft.com/office/drawing/2014/main" id="{3282A70D-E50E-D666-8B0E-A15A900C7584}"/>
              </a:ext>
            </a:extLst>
          </p:cNvPr>
          <p:cNvPicPr>
            <a:picLocks noChangeAspect="1"/>
          </p:cNvPicPr>
          <p:nvPr/>
        </p:nvPicPr>
        <p:blipFill>
          <a:blip r:embed="rId2"/>
          <a:stretch>
            <a:fillRect/>
          </a:stretch>
        </p:blipFill>
        <p:spPr>
          <a:xfrm>
            <a:off x="1841729" y="2912698"/>
            <a:ext cx="7865797" cy="3169969"/>
          </a:xfrm>
          <a:prstGeom prst="rect">
            <a:avLst/>
          </a:prstGeom>
        </p:spPr>
      </p:pic>
    </p:spTree>
    <p:extLst>
      <p:ext uri="{BB962C8B-B14F-4D97-AF65-F5344CB8AC3E}">
        <p14:creationId xmlns:p14="http://schemas.microsoft.com/office/powerpoint/2010/main" val="2470064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A6CD8-269D-FCCD-C96B-6FE90EC28165}"/>
            </a:ext>
          </a:extLst>
        </p:cNvPr>
        <p:cNvGrpSpPr/>
        <p:nvPr/>
      </p:nvGrpSpPr>
      <p:grpSpPr>
        <a:xfrm>
          <a:off x="0" y="0"/>
          <a:ext cx="0" cy="0"/>
          <a:chOff x="0" y="0"/>
          <a:chExt cx="0" cy="0"/>
        </a:xfrm>
      </p:grpSpPr>
      <p:sp>
        <p:nvSpPr>
          <p:cNvPr id="6" name="Footer Placeholder 2">
            <a:extLst>
              <a:ext uri="{FF2B5EF4-FFF2-40B4-BE49-F238E27FC236}">
                <a16:creationId xmlns:a16="http://schemas.microsoft.com/office/drawing/2014/main" id="{F4EA85F9-495C-09A5-5EAB-ECE2D2161F5A}"/>
              </a:ext>
            </a:extLst>
          </p:cNvPr>
          <p:cNvSpPr>
            <a:spLocks noGrp="1"/>
          </p:cNvSpPr>
          <p:nvPr>
            <p:ph type="ftr" sz="quarter" idx="11"/>
          </p:nvPr>
        </p:nvSpPr>
        <p:spPr>
          <a:xfrm>
            <a:off x="93921" y="136525"/>
            <a:ext cx="4114800" cy="365125"/>
          </a:xfrm>
        </p:spPr>
        <p:txBody>
          <a:bodyPr/>
          <a:lstStyle/>
          <a:p>
            <a:r>
              <a:rPr lang="en-US" sz="1400" b="1" dirty="0">
                <a:solidFill>
                  <a:schemeClr val="tx1"/>
                </a:solidFill>
                <a:highlight>
                  <a:srgbClr val="F9F9F9"/>
                </a:highlight>
              </a:rPr>
              <a:t>OPTICAL FIBER PARAMETER</a:t>
            </a:r>
            <a:endParaRPr lang="en-NG" sz="1400" b="1" dirty="0">
              <a:solidFill>
                <a:schemeClr val="tx1"/>
              </a:solidFill>
              <a:highlight>
                <a:srgbClr val="F9F9F9"/>
              </a:highlight>
            </a:endParaRPr>
          </a:p>
        </p:txBody>
      </p:sp>
      <p:sp>
        <p:nvSpPr>
          <p:cNvPr id="5" name="Title 4">
            <a:extLst>
              <a:ext uri="{FF2B5EF4-FFF2-40B4-BE49-F238E27FC236}">
                <a16:creationId xmlns:a16="http://schemas.microsoft.com/office/drawing/2014/main" id="{8C2E17D5-8D8F-AADA-7358-71901710A8DD}"/>
              </a:ext>
            </a:extLst>
          </p:cNvPr>
          <p:cNvSpPr>
            <a:spLocks noGrp="1"/>
          </p:cNvSpPr>
          <p:nvPr>
            <p:ph type="title"/>
          </p:nvPr>
        </p:nvSpPr>
        <p:spPr>
          <a:xfrm>
            <a:off x="625549" y="3331608"/>
            <a:ext cx="10515600" cy="1325563"/>
          </a:xfrm>
        </p:spPr>
        <p:txBody>
          <a:bodyPr>
            <a:noAutofit/>
          </a:bodyPr>
          <a:lstStyle/>
          <a:p>
            <a:pPr marL="457200" algn="ctr">
              <a:lnSpc>
                <a:spcPct val="107000"/>
              </a:lnSpc>
            </a:pP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8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8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ptos" panose="020B0004020202020204" pitchFamily="34" charset="0"/>
                <a:ea typeface="Aptos" panose="020B0004020202020204" pitchFamily="34" charset="0"/>
                <a:cs typeface="Times New Roman" panose="02020603050405020304" pitchFamily="18" charset="0"/>
              </a:rPr>
            </a:br>
            <a:br>
              <a:rPr lang="en-US" sz="1400" kern="100" dirty="0">
                <a:effectLst/>
                <a:latin typeface="Avenir Next LT Pro" panose="020B0504020202020204" pitchFamily="34" charset="0"/>
                <a:ea typeface="Aptos" panose="020B0004020202020204" pitchFamily="34" charset="0"/>
                <a:cs typeface="Times New Roman" panose="02020603050405020304" pitchFamily="18" charset="0"/>
              </a:rPr>
            </a:br>
            <a:br>
              <a:rPr lang="en-US" sz="1400" kern="100" dirty="0">
                <a:effectLst/>
                <a:latin typeface="Aptos" panose="020B0004020202020204" pitchFamily="34" charset="0"/>
                <a:ea typeface="Aptos" panose="020B0004020202020204" pitchFamily="34" charset="0"/>
                <a:cs typeface="Times New Roman" panose="02020603050405020304" pitchFamily="18" charset="0"/>
              </a:rPr>
            </a:br>
            <a:endParaRPr lang="en-US" sz="1400" dirty="0"/>
          </a:p>
        </p:txBody>
      </p:sp>
      <p:sp>
        <p:nvSpPr>
          <p:cNvPr id="4" name="TextBox 3">
            <a:extLst>
              <a:ext uri="{FF2B5EF4-FFF2-40B4-BE49-F238E27FC236}">
                <a16:creationId xmlns:a16="http://schemas.microsoft.com/office/drawing/2014/main" id="{91DE81D1-CD5A-5B21-9D6E-0AE351C4D06E}"/>
              </a:ext>
            </a:extLst>
          </p:cNvPr>
          <p:cNvSpPr txBox="1"/>
          <p:nvPr/>
        </p:nvSpPr>
        <p:spPr>
          <a:xfrm>
            <a:off x="1045534" y="630547"/>
            <a:ext cx="9675627" cy="2155205"/>
          </a:xfrm>
          <a:prstGeom prst="rect">
            <a:avLst/>
          </a:prstGeom>
          <a:noFill/>
        </p:spPr>
        <p:txBody>
          <a:bodyPr wrap="square">
            <a:spAutoFit/>
          </a:bodyPr>
          <a:lstStyle/>
          <a:p>
            <a:pPr marL="457200" marR="0" algn="ctr">
              <a:lnSpc>
                <a:spcPct val="107000"/>
              </a:lnSpc>
              <a:buNone/>
            </a:pPr>
            <a:r>
              <a:rPr lang="en-US" b="1" kern="100" dirty="0">
                <a:effectLst/>
                <a:latin typeface="Avenir Next LT Pro" panose="020B0504020202020204" pitchFamily="34" charset="0"/>
                <a:ea typeface="Aptos" panose="020B0004020202020204" pitchFamily="34" charset="0"/>
                <a:cs typeface="Times New Roman" panose="02020603050405020304" pitchFamily="18" charset="0"/>
              </a:rPr>
              <a:t>7. MODAL DISPERSION</a:t>
            </a:r>
            <a:endParaRPr lang="en-US" b="1"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spcAft>
                <a:spcPts val="800"/>
              </a:spcAft>
            </a:pPr>
            <a:r>
              <a:rPr lang="en-US" kern="100" dirty="0">
                <a:effectLst/>
                <a:latin typeface="Avenir Next LT Pro" panose="020B0504020202020204" pitchFamily="34" charset="0"/>
                <a:ea typeface="Aptos" panose="020B0004020202020204" pitchFamily="34" charset="0"/>
                <a:cs typeface="Times New Roman" panose="02020603050405020304" pitchFamily="18" charset="0"/>
              </a:rPr>
              <a:t>In multimode fiber systems, the majority of the dispersion is caused by modal dispersion. Modal dispersion exists because the different light rays (modes) have a different optical path length along the fiber; therefore, rays entering at the same time will not arrive at the far end of the fiber at the same time. Light travels faster in the low-index regions near the cladding and slower in the high-index regions near the center of the core. This dispersion effect limits the bandwidth, as shown in the illustrations.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6AED1C7F-07A6-53ED-BF10-FA2425B5345A}"/>
              </a:ext>
            </a:extLst>
          </p:cNvPr>
          <p:cNvPicPr>
            <a:picLocks noChangeAspect="1"/>
          </p:cNvPicPr>
          <p:nvPr/>
        </p:nvPicPr>
        <p:blipFill>
          <a:blip r:embed="rId2"/>
          <a:stretch>
            <a:fillRect/>
          </a:stretch>
        </p:blipFill>
        <p:spPr>
          <a:xfrm>
            <a:off x="2468634" y="2930598"/>
            <a:ext cx="6829425" cy="3390457"/>
          </a:xfrm>
          <a:prstGeom prst="rect">
            <a:avLst/>
          </a:prstGeom>
        </p:spPr>
      </p:pic>
    </p:spTree>
    <p:extLst>
      <p:ext uri="{BB962C8B-B14F-4D97-AF65-F5344CB8AC3E}">
        <p14:creationId xmlns:p14="http://schemas.microsoft.com/office/powerpoint/2010/main" val="3706829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E3D149F-0F69-3442-4FEB-CDE1B1893FC1}"/>
              </a:ext>
            </a:extLst>
          </p:cNvPr>
          <p:cNvSpPr txBox="1"/>
          <p:nvPr/>
        </p:nvSpPr>
        <p:spPr>
          <a:xfrm>
            <a:off x="1002753" y="866351"/>
            <a:ext cx="9941616" cy="5853654"/>
          </a:xfrm>
          <a:prstGeom prst="rect">
            <a:avLst/>
          </a:prstGeom>
          <a:noFill/>
        </p:spPr>
        <p:txBody>
          <a:bodyPr wrap="square">
            <a:spAutoFit/>
          </a:bodyPr>
          <a:lstStyle/>
          <a:p>
            <a:pPr marL="457200" marR="0" algn="ctr">
              <a:lnSpc>
                <a:spcPct val="107000"/>
              </a:lnSpc>
            </a:pPr>
            <a:r>
              <a:rPr lang="en-US" sz="1600"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ATTENUATION</a:t>
            </a:r>
            <a:r>
              <a:rPr lang="en-US" sz="1600" b="1" kern="100" dirty="0">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 </a:t>
            </a:r>
            <a:endParaRPr lang="en-US" sz="1600" kern="100" dirty="0">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kern="100" dirty="0">
                <a:effectLst/>
                <a:ea typeface="Aptos" panose="020B0004020202020204" pitchFamily="34" charset="0"/>
                <a:cs typeface="Times New Roman" panose="02020603050405020304" pitchFamily="18" charset="0"/>
              </a:rPr>
              <a:t>Attenuation is the reduction of signal strength or light power over the length of the light-carrying medium. Fiber attenuation is measured in decibels per kilometer (dB/km). Several different factors cause attenuation but primarily </a:t>
            </a:r>
            <a:r>
              <a:rPr lang="en-US" b="1" i="1" kern="100" dirty="0">
                <a:effectLst/>
                <a:ea typeface="Aptos" panose="020B0004020202020204" pitchFamily="34" charset="0"/>
                <a:cs typeface="Times New Roman" panose="02020603050405020304" pitchFamily="18" charset="0"/>
              </a:rPr>
              <a:t>scattering and absorption.</a:t>
            </a:r>
            <a:r>
              <a:rPr lang="en-US" kern="100" dirty="0">
                <a:effectLst/>
                <a:ea typeface="Aptos" panose="020B0004020202020204" pitchFamily="34" charset="0"/>
                <a:cs typeface="Times New Roman" panose="02020603050405020304" pitchFamily="18" charset="0"/>
              </a:rPr>
              <a:t>  </a:t>
            </a:r>
          </a:p>
          <a:p>
            <a:pPr marL="457200" marR="0">
              <a:lnSpc>
                <a:spcPct val="107000"/>
              </a:lnSpc>
              <a:spcAft>
                <a:spcPts val="800"/>
              </a:spcAft>
            </a:pPr>
            <a:r>
              <a:rPr lang="en-US" kern="100" dirty="0">
                <a:effectLst/>
                <a:ea typeface="Aptos" panose="020B0004020202020204" pitchFamily="34" charset="0"/>
                <a:cs typeface="Times New Roman" panose="02020603050405020304" pitchFamily="18" charset="0"/>
              </a:rPr>
              <a:t>• </a:t>
            </a:r>
            <a:r>
              <a:rPr lang="en-US" b="1" kern="100" dirty="0">
                <a:effectLst/>
                <a:ea typeface="Aptos" panose="020B0004020202020204" pitchFamily="34" charset="0"/>
                <a:cs typeface="Times New Roman" panose="02020603050405020304" pitchFamily="18" charset="0"/>
              </a:rPr>
              <a:t>Rayleigh scattering </a:t>
            </a:r>
            <a:r>
              <a:rPr lang="en-US" kern="100" dirty="0">
                <a:effectLst/>
                <a:ea typeface="Aptos" panose="020B0004020202020204" pitchFamily="34" charset="0"/>
                <a:cs typeface="Times New Roman" panose="02020603050405020304" pitchFamily="18" charset="0"/>
              </a:rPr>
              <a:t>is the largest cause (± 96%) of attenuation in optical fiber. It occurs when light collides with individual atoms in the glass, which knocks it off its original course.  </a:t>
            </a:r>
          </a:p>
          <a:p>
            <a:pPr marL="457200" marR="0">
              <a:lnSpc>
                <a:spcPct val="107000"/>
              </a:lnSpc>
            </a:pPr>
            <a:r>
              <a:rPr lang="en-US" kern="100" dirty="0">
                <a:effectLst/>
                <a:ea typeface="Aptos" panose="020B0004020202020204" pitchFamily="34" charset="0"/>
                <a:cs typeface="Times New Roman" panose="02020603050405020304" pitchFamily="18" charset="0"/>
              </a:rPr>
              <a:t>• </a:t>
            </a:r>
            <a:r>
              <a:rPr lang="en-US" b="1" kern="100" dirty="0">
                <a:effectLst/>
                <a:ea typeface="Aptos" panose="020B0004020202020204" pitchFamily="34" charset="0"/>
                <a:cs typeface="Times New Roman" panose="02020603050405020304" pitchFamily="18" charset="0"/>
              </a:rPr>
              <a:t>Absorption</a:t>
            </a:r>
            <a:r>
              <a:rPr lang="en-US" kern="100" dirty="0">
                <a:effectLst/>
                <a:ea typeface="Aptos" panose="020B0004020202020204" pitchFamily="34" charset="0"/>
                <a:cs typeface="Times New Roman" panose="02020603050405020304" pitchFamily="18" charset="0"/>
              </a:rPr>
              <a:t> accounts for 3 to 5% of fiber attenuation, caused by light being absorbed by </a:t>
            </a:r>
          </a:p>
          <a:p>
            <a:pPr marL="457200" marR="0">
              <a:lnSpc>
                <a:spcPct val="107000"/>
              </a:lnSpc>
            </a:pPr>
            <a:r>
              <a:rPr lang="en-US" kern="100" dirty="0">
                <a:effectLst/>
                <a:ea typeface="Aptos" panose="020B0004020202020204" pitchFamily="34" charset="0"/>
                <a:cs typeface="Times New Roman" panose="02020603050405020304" pitchFamily="18" charset="0"/>
              </a:rPr>
              <a:t>residual materials, such as metals or water ions, within the fiber core and inner cladding. It is these water ions that cause the “water peak” region on the attenuation curve. </a:t>
            </a:r>
          </a:p>
          <a:p>
            <a:pPr marL="457200" marR="0">
              <a:lnSpc>
                <a:spcPct val="107000"/>
              </a:lnSpc>
            </a:pPr>
            <a:r>
              <a:rPr lang="en-US" b="1" kern="100" dirty="0">
                <a:effectLst/>
                <a:ea typeface="Aptos" panose="020B0004020202020204" pitchFamily="34" charset="0"/>
                <a:cs typeface="Times New Roman" panose="02020603050405020304" pitchFamily="18" charset="0"/>
              </a:rPr>
              <a:t>• Light leakage </a:t>
            </a:r>
            <a:r>
              <a:rPr lang="en-US" kern="100" dirty="0">
                <a:effectLst/>
                <a:ea typeface="Aptos" panose="020B0004020202020204" pitchFamily="34" charset="0"/>
                <a:cs typeface="Times New Roman" panose="02020603050405020304" pitchFamily="18" charset="0"/>
              </a:rPr>
              <a:t>due to bending, splices, connectors, or other outside forces is another factor resulting in attenuation. </a:t>
            </a:r>
          </a:p>
          <a:p>
            <a:pPr marL="457200" marR="0">
              <a:lnSpc>
                <a:spcPct val="107000"/>
              </a:lnSpc>
            </a:pPr>
            <a:r>
              <a:rPr lang="en-US" kern="100" dirty="0">
                <a:effectLst/>
                <a:ea typeface="Aptos" panose="020B0004020202020204" pitchFamily="34" charset="0"/>
                <a:cs typeface="Times New Roman" panose="02020603050405020304" pitchFamily="18" charset="0"/>
              </a:rPr>
              <a:t>The ranges of wavelengths at which the fiber operates best are as follows: Each range is known as an </a:t>
            </a:r>
            <a:r>
              <a:rPr lang="en-US" b="1" kern="100" dirty="0">
                <a:effectLst/>
                <a:ea typeface="Aptos" panose="020B0004020202020204" pitchFamily="34" charset="0"/>
                <a:cs typeface="Times New Roman" panose="02020603050405020304" pitchFamily="18" charset="0"/>
              </a:rPr>
              <a:t>operating window</a:t>
            </a:r>
            <a:r>
              <a:rPr lang="en-US" kern="100" dirty="0">
                <a:effectLst/>
                <a:ea typeface="Aptos" panose="020B0004020202020204" pitchFamily="34" charset="0"/>
                <a:cs typeface="Times New Roman" panose="02020603050405020304" pitchFamily="18" charset="0"/>
              </a:rPr>
              <a:t>.  </a:t>
            </a:r>
          </a:p>
          <a:p>
            <a:pPr marL="457200" marR="0">
              <a:lnSpc>
                <a:spcPct val="107000"/>
              </a:lnSpc>
            </a:pPr>
            <a:r>
              <a:rPr lang="en-US" kern="100" dirty="0">
                <a:effectLst/>
                <a:ea typeface="Aptos" panose="020B0004020202020204" pitchFamily="34" charset="0"/>
                <a:cs typeface="Times New Roman" panose="02020603050405020304" pitchFamily="18" charset="0"/>
              </a:rPr>
              <a:t>• </a:t>
            </a:r>
            <a:r>
              <a:rPr lang="en-US" b="1" kern="100" dirty="0">
                <a:effectLst/>
                <a:ea typeface="Aptos" panose="020B0004020202020204" pitchFamily="34" charset="0"/>
                <a:cs typeface="Times New Roman" panose="02020603050405020304" pitchFamily="18" charset="0"/>
              </a:rPr>
              <a:t>Lasers</a:t>
            </a:r>
            <a:r>
              <a:rPr lang="en-US" kern="100" dirty="0">
                <a:effectLst/>
                <a:ea typeface="Aptos" panose="020B0004020202020204" pitchFamily="34" charset="0"/>
                <a:cs typeface="Times New Roman" panose="02020603050405020304" pitchFamily="18" charset="0"/>
              </a:rPr>
              <a:t> are usually used at 1310 or 1550 nm for single-mode applications.  </a:t>
            </a:r>
          </a:p>
          <a:p>
            <a:pPr marL="457200" marR="0">
              <a:lnSpc>
                <a:spcPct val="107000"/>
              </a:lnSpc>
              <a:spcAft>
                <a:spcPts val="800"/>
              </a:spcAft>
            </a:pPr>
            <a:r>
              <a:rPr lang="en-US" kern="100" dirty="0">
                <a:effectLst/>
                <a:ea typeface="Aptos" panose="020B0004020202020204" pitchFamily="34" charset="0"/>
                <a:cs typeface="Times New Roman" panose="02020603050405020304" pitchFamily="18" charset="0"/>
              </a:rPr>
              <a:t>• On the other hand,</a:t>
            </a:r>
            <a:r>
              <a:rPr lang="en-US" b="1" kern="100" dirty="0">
                <a:effectLst/>
                <a:ea typeface="Aptos" panose="020B0004020202020204" pitchFamily="34" charset="0"/>
                <a:cs typeface="Times New Roman" panose="02020603050405020304" pitchFamily="18" charset="0"/>
              </a:rPr>
              <a:t> LEDs </a:t>
            </a:r>
            <a:r>
              <a:rPr lang="en-US" kern="100" dirty="0">
                <a:effectLst/>
                <a:ea typeface="Aptos" panose="020B0004020202020204" pitchFamily="34" charset="0"/>
                <a:cs typeface="Times New Roman" panose="02020603050405020304" pitchFamily="18" charset="0"/>
              </a:rPr>
              <a:t>are used at 850 or 1300nm, making them useful for multimode fiber</a:t>
            </a:r>
            <a:r>
              <a:rPr lang="en-US" sz="1600" kern="100" dirty="0">
                <a:effectLst/>
                <a:ea typeface="Aptos" panose="020B0004020202020204" pitchFamily="34" charset="0"/>
                <a:cs typeface="Times New Roman" panose="02020603050405020304" pitchFamily="18" charset="0"/>
              </a:rPr>
              <a:t>. </a:t>
            </a:r>
          </a:p>
          <a:p>
            <a:pPr marL="457200" marR="0">
              <a:lnSpc>
                <a:spcPct val="107000"/>
              </a:lnSpc>
              <a:spcAft>
                <a:spcPts val="80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46677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53BE40-857E-D067-C09D-F9CEF69FC9A3}"/>
              </a:ext>
            </a:extLst>
          </p:cNvPr>
          <p:cNvSpPr txBox="1"/>
          <p:nvPr/>
        </p:nvSpPr>
        <p:spPr>
          <a:xfrm>
            <a:off x="646043" y="864705"/>
            <a:ext cx="5631187" cy="3637021"/>
          </a:xfrm>
          <a:prstGeom prst="rect">
            <a:avLst/>
          </a:prstGeom>
          <a:noFill/>
        </p:spPr>
        <p:txBody>
          <a:bodyPr wrap="square">
            <a:spAutoFit/>
          </a:bodyPr>
          <a:lstStyle/>
          <a:p>
            <a:pPr marL="457200" marR="0" algn="ctr">
              <a:lnSpc>
                <a:spcPct val="107000"/>
              </a:lnSpc>
            </a:pPr>
            <a:r>
              <a:rPr lang="en-US" b="1" kern="100" dirty="0">
                <a:solidFill>
                  <a:schemeClr val="bg1"/>
                </a:solidFill>
                <a:effectLst/>
                <a:highlight>
                  <a:srgbClr val="0D3E9B"/>
                </a:highlight>
                <a:latin typeface="Avenir Next LT Pro" panose="020B0504020202020204" pitchFamily="34" charset="0"/>
                <a:ea typeface="Aptos" panose="020B0004020202020204" pitchFamily="34" charset="0"/>
                <a:cs typeface="Times New Roman" panose="02020603050405020304" pitchFamily="18" charset="0"/>
              </a:rPr>
              <a:t>Absorption and Scattering: </a:t>
            </a:r>
            <a:endParaRPr lang="en-US" kern="100" dirty="0">
              <a:solidFill>
                <a:schemeClr val="bg1"/>
              </a:solidFill>
              <a:effectLst/>
              <a:highlight>
                <a:srgbClr val="0D3E9B"/>
              </a:highligh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b="1" kern="100" dirty="0">
                <a:effectLst/>
                <a:latin typeface="Avenir Next LT Pro" panose="020B0504020202020204" pitchFamily="34" charset="0"/>
                <a:ea typeface="Aptos" panose="020B0004020202020204" pitchFamily="34" charset="0"/>
                <a:cs typeface="Times New Roman" panose="02020603050405020304" pitchFamily="18" charset="0"/>
              </a:rPr>
              <a:t>Absorption</a:t>
            </a:r>
            <a:r>
              <a:rPr lang="en-US" kern="100" dirty="0">
                <a:effectLst/>
                <a:latin typeface="Avenir Next LT Pro" panose="020B0504020202020204" pitchFamily="34" charset="0"/>
                <a:ea typeface="Aptos" panose="020B0004020202020204" pitchFamily="34" charset="0"/>
                <a:cs typeface="Times New Roman" panose="02020603050405020304" pitchFamily="18" charset="0"/>
              </a:rPr>
              <a:t> is caused by materials in the glass fiber absorbing light at certain wavelengths, especially with any water left in the glass after processing.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pPr>
            <a:r>
              <a:rPr lang="en-US" b="1" kern="100" dirty="0">
                <a:effectLst/>
                <a:latin typeface="Avenir Next LT Pro" panose="020B0504020202020204" pitchFamily="34" charset="0"/>
                <a:ea typeface="Aptos" panose="020B0004020202020204" pitchFamily="34" charset="0"/>
                <a:cs typeface="Times New Roman" panose="02020603050405020304" pitchFamily="18" charset="0"/>
              </a:rPr>
              <a:t>Scattering </a:t>
            </a:r>
            <a:r>
              <a:rPr lang="en-US" kern="100" dirty="0">
                <a:effectLst/>
                <a:latin typeface="Avenir Next LT Pro" panose="020B0504020202020204" pitchFamily="34" charset="0"/>
                <a:ea typeface="Aptos" panose="020B0004020202020204" pitchFamily="34" charset="0"/>
                <a:cs typeface="Times New Roman" panose="02020603050405020304" pitchFamily="18" charset="0"/>
              </a:rPr>
              <a:t>is a much </a:t>
            </a:r>
            <a:r>
              <a:rPr lang="en-US" i="1" kern="100" dirty="0">
                <a:effectLst/>
                <a:latin typeface="Avenir Next LT Pro" panose="020B0504020202020204" pitchFamily="34" charset="0"/>
                <a:ea typeface="Aptos" panose="020B0004020202020204" pitchFamily="34" charset="0"/>
                <a:cs typeface="Times New Roman" panose="02020603050405020304" pitchFamily="18" charset="0"/>
              </a:rPr>
              <a:t>bigge</a:t>
            </a:r>
            <a:r>
              <a:rPr lang="en-US" kern="100" dirty="0">
                <a:effectLst/>
                <a:latin typeface="Avenir Next LT Pro" panose="020B0504020202020204" pitchFamily="34" charset="0"/>
                <a:ea typeface="Aptos" panose="020B0004020202020204" pitchFamily="34" charset="0"/>
                <a:cs typeface="Times New Roman" panose="02020603050405020304" pitchFamily="18" charset="0"/>
              </a:rPr>
              <a:t>r problem, caused by light hitting molecules, which knocks them off their original course. Scattering is much lower at longer wavelengths, so using the longest wavelengths of light to transmit signals makes sense.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07000"/>
              </a:lnSpc>
              <a:spcAft>
                <a:spcPts val="800"/>
              </a:spcAft>
            </a:pPr>
            <a:r>
              <a:rPr lang="en-US" kern="100" dirty="0">
                <a:effectLst/>
                <a:latin typeface="Avenir Next LT Pro" panose="020B0504020202020204" pitchFamily="34" charset="0"/>
                <a:ea typeface="Aptos" panose="020B0004020202020204" pitchFamily="34" charset="0"/>
                <a:cs typeface="Times New Roman" panose="02020603050405020304" pitchFamily="18" charset="0"/>
              </a:rPr>
              <a:t>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4A8976C2-C1D2-C7DF-9BF5-DD8387E9E985}"/>
              </a:ext>
            </a:extLst>
          </p:cNvPr>
          <p:cNvPicPr>
            <a:picLocks noChangeAspect="1"/>
          </p:cNvPicPr>
          <p:nvPr/>
        </p:nvPicPr>
        <p:blipFill>
          <a:blip r:embed="rId2"/>
          <a:stretch>
            <a:fillRect/>
          </a:stretch>
        </p:blipFill>
        <p:spPr>
          <a:xfrm>
            <a:off x="6277230" y="1235051"/>
            <a:ext cx="5268727" cy="4546277"/>
          </a:xfrm>
          <a:prstGeom prst="rect">
            <a:avLst/>
          </a:prstGeom>
        </p:spPr>
      </p:pic>
    </p:spTree>
    <p:extLst>
      <p:ext uri="{BB962C8B-B14F-4D97-AF65-F5344CB8AC3E}">
        <p14:creationId xmlns:p14="http://schemas.microsoft.com/office/powerpoint/2010/main" val="3504532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5DF81-79E8-ADE6-F3D8-F9E5D963317A}"/>
              </a:ext>
            </a:extLst>
          </p:cNvPr>
          <p:cNvSpPr>
            <a:spLocks noGrp="1"/>
          </p:cNvSpPr>
          <p:nvPr>
            <p:ph type="title"/>
          </p:nvPr>
        </p:nvSpPr>
        <p:spPr>
          <a:xfrm>
            <a:off x="935665" y="818707"/>
            <a:ext cx="10194850" cy="4667693"/>
          </a:xfrm>
        </p:spPr>
        <p:txBody>
          <a:bodyPr/>
          <a:lstStyle/>
          <a:p>
            <a:endParaRPr lang="en-US" dirty="0"/>
          </a:p>
        </p:txBody>
      </p:sp>
      <p:sp>
        <p:nvSpPr>
          <p:cNvPr id="3" name="Footer Placeholder 2">
            <a:extLst>
              <a:ext uri="{FF2B5EF4-FFF2-40B4-BE49-F238E27FC236}">
                <a16:creationId xmlns:a16="http://schemas.microsoft.com/office/drawing/2014/main" id="{13D27670-2AA4-F4CB-5685-6E1C980F8A8F}"/>
              </a:ext>
            </a:extLst>
          </p:cNvPr>
          <p:cNvSpPr>
            <a:spLocks noGrp="1"/>
          </p:cNvSpPr>
          <p:nvPr>
            <p:ph type="ftr" sz="quarter" idx="11"/>
          </p:nvPr>
        </p:nvSpPr>
        <p:spPr>
          <a:xfrm>
            <a:off x="136451" y="-3"/>
            <a:ext cx="4114800" cy="365125"/>
          </a:xfrm>
        </p:spPr>
        <p:txBody>
          <a:bodyPr/>
          <a:lstStyle/>
          <a:p>
            <a:r>
              <a:rPr lang="en-US" sz="1800" b="1" dirty="0">
                <a:solidFill>
                  <a:schemeClr val="tx1"/>
                </a:solidFill>
              </a:rPr>
              <a:t>Fiber Optic Color Code Chart</a:t>
            </a:r>
            <a:endParaRPr lang="en-NG" sz="1800" b="1" dirty="0">
              <a:solidFill>
                <a:schemeClr val="tx1"/>
              </a:solidFill>
            </a:endParaRPr>
          </a:p>
        </p:txBody>
      </p:sp>
      <p:pic>
        <p:nvPicPr>
          <p:cNvPr id="5" name="Picture 4">
            <a:extLst>
              <a:ext uri="{FF2B5EF4-FFF2-40B4-BE49-F238E27FC236}">
                <a16:creationId xmlns:a16="http://schemas.microsoft.com/office/drawing/2014/main" id="{526ED3E1-E01D-97D4-54DA-FCED189885E7}"/>
              </a:ext>
            </a:extLst>
          </p:cNvPr>
          <p:cNvPicPr>
            <a:picLocks noChangeAspect="1"/>
          </p:cNvPicPr>
          <p:nvPr/>
        </p:nvPicPr>
        <p:blipFill>
          <a:blip r:embed="rId2"/>
          <a:stretch>
            <a:fillRect/>
          </a:stretch>
        </p:blipFill>
        <p:spPr>
          <a:xfrm>
            <a:off x="850605" y="733647"/>
            <a:ext cx="10377375" cy="4869711"/>
          </a:xfrm>
          <a:prstGeom prst="rect">
            <a:avLst/>
          </a:prstGeom>
        </p:spPr>
      </p:pic>
    </p:spTree>
    <p:extLst>
      <p:ext uri="{BB962C8B-B14F-4D97-AF65-F5344CB8AC3E}">
        <p14:creationId xmlns:p14="http://schemas.microsoft.com/office/powerpoint/2010/main" val="1978302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682CD-1522-0B53-8403-C2CD0D5CD2F9}"/>
              </a:ext>
            </a:extLst>
          </p:cNvPr>
          <p:cNvSpPr>
            <a:spLocks noGrp="1"/>
          </p:cNvSpPr>
          <p:nvPr>
            <p:ph type="title"/>
          </p:nvPr>
        </p:nvSpPr>
        <p:spPr>
          <a:xfrm>
            <a:off x="218356" y="-1313896"/>
            <a:ext cx="11704674" cy="6953692"/>
          </a:xfrm>
        </p:spPr>
        <p:txBody>
          <a:bodyPr>
            <a:noAutofit/>
          </a:bodyPr>
          <a:lstStyle/>
          <a:p>
            <a:r>
              <a:rPr lang="en-US" sz="2000" dirty="0"/>
              <a:t>FTTH networks, </a:t>
            </a:r>
            <a:r>
              <a:rPr lang="en-US" sz="1800" dirty="0">
                <a:solidFill>
                  <a:schemeClr val="tx1">
                    <a:lumMod val="65000"/>
                    <a:lumOff val="35000"/>
                  </a:schemeClr>
                </a:solidFill>
              </a:rPr>
              <a:t>which bring high-speed internet directly to residential areas, are composed of several key elements. These include the Optical Line Terminal (OLT), pivotal in initiating the fiber optic signal; the Optical Distribution Frame (ODF), which organizes and manages connections; and the Passive Optical Splitter (POS), responsible for dividing the optical signal to serve multiple premises. Additionally, the architecture incorporates Fiber Distribution Terminals (FDT) and Fiber Access Terminals (FAT) for further network distribution, Fiber Terminal Boxes (FTB) for end-user connectivity, along with Optical Distribution Boxes (ODB), Optical Splitter Boxes (OSB), and the Optical Network Units/Terminals (ONU/ONT), which convert optical signals into electrical signals at the user’s premises.</a:t>
            </a:r>
            <a:br>
              <a:rPr lang="en-US" sz="1800" dirty="0">
                <a:solidFill>
                  <a:schemeClr val="tx1">
                    <a:lumMod val="65000"/>
                    <a:lumOff val="35000"/>
                  </a:schemeClr>
                </a:solidFill>
              </a:rPr>
            </a:br>
            <a:br>
              <a:rPr lang="en-US" sz="1800" dirty="0"/>
            </a:br>
            <a:br>
              <a:rPr lang="en-US" sz="1800" b="1" dirty="0">
                <a:solidFill>
                  <a:schemeClr val="tx1">
                    <a:lumMod val="65000"/>
                    <a:lumOff val="35000"/>
                  </a:schemeClr>
                </a:solidFill>
              </a:rPr>
            </a:br>
            <a:br>
              <a:rPr lang="en-US" sz="1800" b="1" dirty="0">
                <a:solidFill>
                  <a:schemeClr val="tx1">
                    <a:lumMod val="65000"/>
                    <a:lumOff val="35000"/>
                  </a:schemeClr>
                </a:solidFill>
              </a:rPr>
            </a:br>
            <a:endParaRPr lang="en-US" sz="1800" b="1" dirty="0">
              <a:solidFill>
                <a:schemeClr val="tx1">
                  <a:lumMod val="65000"/>
                  <a:lumOff val="35000"/>
                </a:schemeClr>
              </a:solidFill>
            </a:endParaRPr>
          </a:p>
        </p:txBody>
      </p:sp>
      <p:sp>
        <p:nvSpPr>
          <p:cNvPr id="3" name="Footer Placeholder 2">
            <a:extLst>
              <a:ext uri="{FF2B5EF4-FFF2-40B4-BE49-F238E27FC236}">
                <a16:creationId xmlns:a16="http://schemas.microsoft.com/office/drawing/2014/main" id="{DD396A7A-A579-4789-7D8C-515E682D2C43}"/>
              </a:ext>
            </a:extLst>
          </p:cNvPr>
          <p:cNvSpPr>
            <a:spLocks noGrp="1"/>
          </p:cNvSpPr>
          <p:nvPr>
            <p:ph type="ftr" sz="quarter" idx="11"/>
          </p:nvPr>
        </p:nvSpPr>
        <p:spPr>
          <a:xfrm>
            <a:off x="-86833" y="120576"/>
            <a:ext cx="4114800" cy="365125"/>
          </a:xfrm>
        </p:spPr>
        <p:txBody>
          <a:bodyPr/>
          <a:lstStyle/>
          <a:p>
            <a:r>
              <a:rPr lang="en-US" sz="2000" b="1" kern="100" dirty="0">
                <a:solidFill>
                  <a:schemeClr val="tx1"/>
                </a:solidFill>
                <a:latin typeface="Arial Nova Light" panose="020B0304020202020204" pitchFamily="34" charset="0"/>
                <a:ea typeface="Aptos" panose="020B0004020202020204" pitchFamily="34" charset="0"/>
                <a:cs typeface="Times New Roman" panose="02020603050405020304" pitchFamily="18" charset="0"/>
              </a:rPr>
              <a:t>Introduction to FTTH</a:t>
            </a:r>
          </a:p>
          <a:p>
            <a:endParaRPr lang="en-NG" dirty="0"/>
          </a:p>
        </p:txBody>
      </p:sp>
      <p:pic>
        <p:nvPicPr>
          <p:cNvPr id="7" name="Picture 6">
            <a:extLst>
              <a:ext uri="{FF2B5EF4-FFF2-40B4-BE49-F238E27FC236}">
                <a16:creationId xmlns:a16="http://schemas.microsoft.com/office/drawing/2014/main" id="{5D8A3558-471A-50CF-4EA4-4651C9E701E9}"/>
              </a:ext>
            </a:extLst>
          </p:cNvPr>
          <p:cNvPicPr>
            <a:picLocks noChangeAspect="1"/>
          </p:cNvPicPr>
          <p:nvPr/>
        </p:nvPicPr>
        <p:blipFill>
          <a:blip r:embed="rId2"/>
          <a:stretch>
            <a:fillRect/>
          </a:stretch>
        </p:blipFill>
        <p:spPr>
          <a:xfrm>
            <a:off x="5974692" y="2909611"/>
            <a:ext cx="2830079" cy="1603603"/>
          </a:xfrm>
          <a:prstGeom prst="rect">
            <a:avLst/>
          </a:prstGeom>
        </p:spPr>
      </p:pic>
      <p:pic>
        <p:nvPicPr>
          <p:cNvPr id="9" name="Picture 8">
            <a:extLst>
              <a:ext uri="{FF2B5EF4-FFF2-40B4-BE49-F238E27FC236}">
                <a16:creationId xmlns:a16="http://schemas.microsoft.com/office/drawing/2014/main" id="{E78B4A48-7E9A-ACDF-3659-8C5ED9FF4A3A}"/>
              </a:ext>
            </a:extLst>
          </p:cNvPr>
          <p:cNvPicPr>
            <a:picLocks noChangeAspect="1"/>
          </p:cNvPicPr>
          <p:nvPr/>
        </p:nvPicPr>
        <p:blipFill>
          <a:blip r:embed="rId3"/>
          <a:stretch>
            <a:fillRect/>
          </a:stretch>
        </p:blipFill>
        <p:spPr>
          <a:xfrm>
            <a:off x="218356" y="2847567"/>
            <a:ext cx="1752211" cy="1527027"/>
          </a:xfrm>
          <a:prstGeom prst="rect">
            <a:avLst/>
          </a:prstGeom>
        </p:spPr>
      </p:pic>
      <p:pic>
        <p:nvPicPr>
          <p:cNvPr id="11" name="Picture 10">
            <a:extLst>
              <a:ext uri="{FF2B5EF4-FFF2-40B4-BE49-F238E27FC236}">
                <a16:creationId xmlns:a16="http://schemas.microsoft.com/office/drawing/2014/main" id="{23DC7B81-B02E-5AC5-B181-40A73F92D5D9}"/>
              </a:ext>
            </a:extLst>
          </p:cNvPr>
          <p:cNvPicPr>
            <a:picLocks noChangeAspect="1"/>
          </p:cNvPicPr>
          <p:nvPr/>
        </p:nvPicPr>
        <p:blipFill>
          <a:blip r:embed="rId4"/>
          <a:stretch>
            <a:fillRect/>
          </a:stretch>
        </p:blipFill>
        <p:spPr>
          <a:xfrm>
            <a:off x="2030111" y="2909611"/>
            <a:ext cx="2126318" cy="1532063"/>
          </a:xfrm>
          <a:prstGeom prst="rect">
            <a:avLst/>
          </a:prstGeom>
        </p:spPr>
      </p:pic>
      <p:pic>
        <p:nvPicPr>
          <p:cNvPr id="13" name="Picture 12">
            <a:extLst>
              <a:ext uri="{FF2B5EF4-FFF2-40B4-BE49-F238E27FC236}">
                <a16:creationId xmlns:a16="http://schemas.microsoft.com/office/drawing/2014/main" id="{8DA7BD81-67AB-EA35-E2E3-2ABD9592CE04}"/>
              </a:ext>
            </a:extLst>
          </p:cNvPr>
          <p:cNvPicPr>
            <a:picLocks noChangeAspect="1"/>
          </p:cNvPicPr>
          <p:nvPr/>
        </p:nvPicPr>
        <p:blipFill>
          <a:blip r:embed="rId5"/>
          <a:stretch>
            <a:fillRect/>
          </a:stretch>
        </p:blipFill>
        <p:spPr>
          <a:xfrm>
            <a:off x="4303283" y="2905860"/>
            <a:ext cx="1587601" cy="1594648"/>
          </a:xfrm>
          <a:prstGeom prst="rect">
            <a:avLst/>
          </a:prstGeom>
        </p:spPr>
      </p:pic>
      <p:pic>
        <p:nvPicPr>
          <p:cNvPr id="15" name="Picture 14">
            <a:extLst>
              <a:ext uri="{FF2B5EF4-FFF2-40B4-BE49-F238E27FC236}">
                <a16:creationId xmlns:a16="http://schemas.microsoft.com/office/drawing/2014/main" id="{C91F7F5D-0DDC-22D2-6AB9-584473B3DFFF}"/>
              </a:ext>
            </a:extLst>
          </p:cNvPr>
          <p:cNvPicPr>
            <a:picLocks noChangeAspect="1"/>
          </p:cNvPicPr>
          <p:nvPr/>
        </p:nvPicPr>
        <p:blipFill>
          <a:blip r:embed="rId6"/>
          <a:stretch>
            <a:fillRect/>
          </a:stretch>
        </p:blipFill>
        <p:spPr>
          <a:xfrm>
            <a:off x="1192980" y="4901609"/>
            <a:ext cx="2931007" cy="1690557"/>
          </a:xfrm>
          <a:prstGeom prst="rect">
            <a:avLst/>
          </a:prstGeom>
        </p:spPr>
      </p:pic>
      <p:pic>
        <p:nvPicPr>
          <p:cNvPr id="17" name="Picture 16">
            <a:extLst>
              <a:ext uri="{FF2B5EF4-FFF2-40B4-BE49-F238E27FC236}">
                <a16:creationId xmlns:a16="http://schemas.microsoft.com/office/drawing/2014/main" id="{21219072-30E5-65B5-F263-E349FD94ED43}"/>
              </a:ext>
            </a:extLst>
          </p:cNvPr>
          <p:cNvPicPr>
            <a:picLocks noChangeAspect="1"/>
          </p:cNvPicPr>
          <p:nvPr/>
        </p:nvPicPr>
        <p:blipFill>
          <a:blip r:embed="rId7"/>
          <a:stretch>
            <a:fillRect/>
          </a:stretch>
        </p:blipFill>
        <p:spPr>
          <a:xfrm>
            <a:off x="9175314" y="2893155"/>
            <a:ext cx="1837738" cy="1620059"/>
          </a:xfrm>
          <a:prstGeom prst="rect">
            <a:avLst/>
          </a:prstGeom>
        </p:spPr>
      </p:pic>
      <p:pic>
        <p:nvPicPr>
          <p:cNvPr id="19" name="Picture 18">
            <a:extLst>
              <a:ext uri="{FF2B5EF4-FFF2-40B4-BE49-F238E27FC236}">
                <a16:creationId xmlns:a16="http://schemas.microsoft.com/office/drawing/2014/main" id="{8156893E-B791-EBC9-5D49-6E8127562803}"/>
              </a:ext>
            </a:extLst>
          </p:cNvPr>
          <p:cNvPicPr>
            <a:picLocks noChangeAspect="1"/>
          </p:cNvPicPr>
          <p:nvPr/>
        </p:nvPicPr>
        <p:blipFill>
          <a:blip r:embed="rId8"/>
          <a:stretch>
            <a:fillRect/>
          </a:stretch>
        </p:blipFill>
        <p:spPr>
          <a:xfrm>
            <a:off x="4303283" y="4925338"/>
            <a:ext cx="2173252" cy="1690557"/>
          </a:xfrm>
          <a:prstGeom prst="rect">
            <a:avLst/>
          </a:prstGeom>
        </p:spPr>
      </p:pic>
      <p:pic>
        <p:nvPicPr>
          <p:cNvPr id="21" name="Picture 20">
            <a:extLst>
              <a:ext uri="{FF2B5EF4-FFF2-40B4-BE49-F238E27FC236}">
                <a16:creationId xmlns:a16="http://schemas.microsoft.com/office/drawing/2014/main" id="{BA5AB1AF-7FFE-C3F1-08D2-E7E5F2B70777}"/>
              </a:ext>
            </a:extLst>
          </p:cNvPr>
          <p:cNvPicPr>
            <a:picLocks noChangeAspect="1"/>
          </p:cNvPicPr>
          <p:nvPr/>
        </p:nvPicPr>
        <p:blipFill>
          <a:blip r:embed="rId9"/>
          <a:stretch>
            <a:fillRect/>
          </a:stretch>
        </p:blipFill>
        <p:spPr>
          <a:xfrm>
            <a:off x="9509136" y="4695050"/>
            <a:ext cx="1837738" cy="1394222"/>
          </a:xfrm>
          <a:prstGeom prst="rect">
            <a:avLst/>
          </a:prstGeom>
        </p:spPr>
      </p:pic>
      <p:sp>
        <p:nvSpPr>
          <p:cNvPr id="23" name="TextBox 22">
            <a:extLst>
              <a:ext uri="{FF2B5EF4-FFF2-40B4-BE49-F238E27FC236}">
                <a16:creationId xmlns:a16="http://schemas.microsoft.com/office/drawing/2014/main" id="{B44DB1D1-90A3-F4AF-32E4-607D78B3A4F5}"/>
              </a:ext>
            </a:extLst>
          </p:cNvPr>
          <p:cNvSpPr txBox="1"/>
          <p:nvPr/>
        </p:nvSpPr>
        <p:spPr>
          <a:xfrm>
            <a:off x="493691" y="4222194"/>
            <a:ext cx="1093779" cy="224186"/>
          </a:xfrm>
          <a:prstGeom prst="rect">
            <a:avLst/>
          </a:prstGeom>
          <a:noFill/>
        </p:spPr>
        <p:txBody>
          <a:bodyPr wrap="square" rtlCol="0">
            <a:spAutoFit/>
          </a:bodyPr>
          <a:lstStyle/>
          <a:p>
            <a:endParaRPr lang="en-US" dirty="0"/>
          </a:p>
        </p:txBody>
      </p:sp>
      <p:sp>
        <p:nvSpPr>
          <p:cNvPr id="24" name="TextBox 23">
            <a:extLst>
              <a:ext uri="{FF2B5EF4-FFF2-40B4-BE49-F238E27FC236}">
                <a16:creationId xmlns:a16="http://schemas.microsoft.com/office/drawing/2014/main" id="{3A642DED-43AB-B20C-183D-7674AF129361}"/>
              </a:ext>
            </a:extLst>
          </p:cNvPr>
          <p:cNvSpPr txBox="1"/>
          <p:nvPr/>
        </p:nvSpPr>
        <p:spPr>
          <a:xfrm>
            <a:off x="646091" y="4374594"/>
            <a:ext cx="1093779" cy="224186"/>
          </a:xfrm>
          <a:prstGeom prst="rect">
            <a:avLst/>
          </a:prstGeom>
          <a:noFill/>
        </p:spPr>
        <p:txBody>
          <a:bodyPr wrap="square" rtlCol="0">
            <a:spAutoFit/>
          </a:bodyPr>
          <a:lstStyle/>
          <a:p>
            <a:endParaRPr lang="en-US" dirty="0"/>
          </a:p>
        </p:txBody>
      </p:sp>
      <p:pic>
        <p:nvPicPr>
          <p:cNvPr id="28" name="Picture 27">
            <a:extLst>
              <a:ext uri="{FF2B5EF4-FFF2-40B4-BE49-F238E27FC236}">
                <a16:creationId xmlns:a16="http://schemas.microsoft.com/office/drawing/2014/main" id="{BA5DB94E-95E7-1CED-924F-5F4FDA52885B}"/>
              </a:ext>
            </a:extLst>
          </p:cNvPr>
          <p:cNvPicPr>
            <a:picLocks noChangeAspect="1"/>
          </p:cNvPicPr>
          <p:nvPr/>
        </p:nvPicPr>
        <p:blipFill>
          <a:blip r:embed="rId10"/>
          <a:stretch>
            <a:fillRect/>
          </a:stretch>
        </p:blipFill>
        <p:spPr>
          <a:xfrm>
            <a:off x="6818446" y="4774855"/>
            <a:ext cx="2173253" cy="1817311"/>
          </a:xfrm>
          <a:prstGeom prst="rect">
            <a:avLst/>
          </a:prstGeom>
        </p:spPr>
      </p:pic>
      <p:sp>
        <p:nvSpPr>
          <p:cNvPr id="31" name="TextBox 30">
            <a:extLst>
              <a:ext uri="{FF2B5EF4-FFF2-40B4-BE49-F238E27FC236}">
                <a16:creationId xmlns:a16="http://schemas.microsoft.com/office/drawing/2014/main" id="{C83FAF00-2C15-6EE4-D026-4AA931AF6DD5}"/>
              </a:ext>
            </a:extLst>
          </p:cNvPr>
          <p:cNvSpPr txBox="1"/>
          <p:nvPr/>
        </p:nvSpPr>
        <p:spPr>
          <a:xfrm>
            <a:off x="2584485" y="3050489"/>
            <a:ext cx="1017570" cy="369332"/>
          </a:xfrm>
          <a:prstGeom prst="rect">
            <a:avLst/>
          </a:prstGeom>
          <a:noFill/>
        </p:spPr>
        <p:txBody>
          <a:bodyPr wrap="square" rtlCol="0">
            <a:spAutoFit/>
          </a:bodyPr>
          <a:lstStyle/>
          <a:p>
            <a:r>
              <a:rPr lang="en-US" dirty="0"/>
              <a:t>ODF</a:t>
            </a:r>
          </a:p>
        </p:txBody>
      </p:sp>
      <p:sp>
        <p:nvSpPr>
          <p:cNvPr id="32" name="TextBox 31">
            <a:extLst>
              <a:ext uri="{FF2B5EF4-FFF2-40B4-BE49-F238E27FC236}">
                <a16:creationId xmlns:a16="http://schemas.microsoft.com/office/drawing/2014/main" id="{2993B94D-D7AD-AEC1-2B1A-018DECD77855}"/>
              </a:ext>
            </a:extLst>
          </p:cNvPr>
          <p:cNvSpPr txBox="1"/>
          <p:nvPr/>
        </p:nvSpPr>
        <p:spPr>
          <a:xfrm>
            <a:off x="579735" y="3547502"/>
            <a:ext cx="1017570" cy="369332"/>
          </a:xfrm>
          <a:prstGeom prst="rect">
            <a:avLst/>
          </a:prstGeom>
          <a:noFill/>
        </p:spPr>
        <p:txBody>
          <a:bodyPr wrap="square" rtlCol="0">
            <a:spAutoFit/>
          </a:bodyPr>
          <a:lstStyle/>
          <a:p>
            <a:r>
              <a:rPr lang="en-US" dirty="0"/>
              <a:t>OLT</a:t>
            </a:r>
          </a:p>
        </p:txBody>
      </p:sp>
      <p:sp>
        <p:nvSpPr>
          <p:cNvPr id="33" name="TextBox 32">
            <a:extLst>
              <a:ext uri="{FF2B5EF4-FFF2-40B4-BE49-F238E27FC236}">
                <a16:creationId xmlns:a16="http://schemas.microsoft.com/office/drawing/2014/main" id="{C8E3C55B-AB82-5A37-57F4-551D08A49297}"/>
              </a:ext>
            </a:extLst>
          </p:cNvPr>
          <p:cNvSpPr txBox="1"/>
          <p:nvPr/>
        </p:nvSpPr>
        <p:spPr>
          <a:xfrm>
            <a:off x="9694365" y="5207495"/>
            <a:ext cx="1545542" cy="369332"/>
          </a:xfrm>
          <a:prstGeom prst="rect">
            <a:avLst/>
          </a:prstGeom>
          <a:noFill/>
        </p:spPr>
        <p:txBody>
          <a:bodyPr wrap="square" rtlCol="0">
            <a:spAutoFit/>
          </a:bodyPr>
          <a:lstStyle/>
          <a:p>
            <a:r>
              <a:rPr lang="en-US" dirty="0"/>
              <a:t>ONU/ONT</a:t>
            </a:r>
          </a:p>
        </p:txBody>
      </p:sp>
      <p:sp>
        <p:nvSpPr>
          <p:cNvPr id="34" name="TextBox 33">
            <a:extLst>
              <a:ext uri="{FF2B5EF4-FFF2-40B4-BE49-F238E27FC236}">
                <a16:creationId xmlns:a16="http://schemas.microsoft.com/office/drawing/2014/main" id="{960EC79E-D063-1779-6D03-6309A84B3442}"/>
              </a:ext>
            </a:extLst>
          </p:cNvPr>
          <p:cNvSpPr txBox="1"/>
          <p:nvPr/>
        </p:nvSpPr>
        <p:spPr>
          <a:xfrm>
            <a:off x="7670802" y="5275207"/>
            <a:ext cx="1017570" cy="369332"/>
          </a:xfrm>
          <a:prstGeom prst="rect">
            <a:avLst/>
          </a:prstGeom>
          <a:noFill/>
        </p:spPr>
        <p:txBody>
          <a:bodyPr wrap="square" rtlCol="0">
            <a:spAutoFit/>
          </a:bodyPr>
          <a:lstStyle/>
          <a:p>
            <a:r>
              <a:rPr lang="en-US" dirty="0"/>
              <a:t>OSB</a:t>
            </a:r>
          </a:p>
        </p:txBody>
      </p:sp>
      <p:sp>
        <p:nvSpPr>
          <p:cNvPr id="35" name="TextBox 34">
            <a:extLst>
              <a:ext uri="{FF2B5EF4-FFF2-40B4-BE49-F238E27FC236}">
                <a16:creationId xmlns:a16="http://schemas.microsoft.com/office/drawing/2014/main" id="{79FBF1EF-1A6F-7EE1-1D53-BC7D848623F4}"/>
              </a:ext>
            </a:extLst>
          </p:cNvPr>
          <p:cNvSpPr txBox="1"/>
          <p:nvPr/>
        </p:nvSpPr>
        <p:spPr>
          <a:xfrm>
            <a:off x="4785911" y="5719940"/>
            <a:ext cx="1017570" cy="369332"/>
          </a:xfrm>
          <a:prstGeom prst="rect">
            <a:avLst/>
          </a:prstGeom>
          <a:noFill/>
        </p:spPr>
        <p:txBody>
          <a:bodyPr wrap="square" rtlCol="0">
            <a:spAutoFit/>
          </a:bodyPr>
          <a:lstStyle/>
          <a:p>
            <a:r>
              <a:rPr lang="en-US" dirty="0"/>
              <a:t>FTB</a:t>
            </a:r>
          </a:p>
        </p:txBody>
      </p:sp>
      <p:sp>
        <p:nvSpPr>
          <p:cNvPr id="36" name="TextBox 35">
            <a:extLst>
              <a:ext uri="{FF2B5EF4-FFF2-40B4-BE49-F238E27FC236}">
                <a16:creationId xmlns:a16="http://schemas.microsoft.com/office/drawing/2014/main" id="{94FB58B3-840A-2A81-4FBB-EB5D37A5BEA8}"/>
              </a:ext>
            </a:extLst>
          </p:cNvPr>
          <p:cNvSpPr txBox="1"/>
          <p:nvPr/>
        </p:nvSpPr>
        <p:spPr>
          <a:xfrm>
            <a:off x="9728942" y="2777512"/>
            <a:ext cx="1017570" cy="369332"/>
          </a:xfrm>
          <a:prstGeom prst="rect">
            <a:avLst/>
          </a:prstGeom>
          <a:noFill/>
        </p:spPr>
        <p:txBody>
          <a:bodyPr wrap="square" rtlCol="0">
            <a:spAutoFit/>
          </a:bodyPr>
          <a:lstStyle/>
          <a:p>
            <a:r>
              <a:rPr lang="en-US" dirty="0"/>
              <a:t>FAT</a:t>
            </a:r>
          </a:p>
        </p:txBody>
      </p:sp>
      <p:sp>
        <p:nvSpPr>
          <p:cNvPr id="37" name="TextBox 36">
            <a:extLst>
              <a:ext uri="{FF2B5EF4-FFF2-40B4-BE49-F238E27FC236}">
                <a16:creationId xmlns:a16="http://schemas.microsoft.com/office/drawing/2014/main" id="{035F5CA7-63D2-6979-18AC-217E406CD7AF}"/>
              </a:ext>
            </a:extLst>
          </p:cNvPr>
          <p:cNvSpPr txBox="1"/>
          <p:nvPr/>
        </p:nvSpPr>
        <p:spPr>
          <a:xfrm>
            <a:off x="4785911" y="3611080"/>
            <a:ext cx="1017570" cy="369332"/>
          </a:xfrm>
          <a:prstGeom prst="rect">
            <a:avLst/>
          </a:prstGeom>
          <a:noFill/>
        </p:spPr>
        <p:txBody>
          <a:bodyPr wrap="square" rtlCol="0">
            <a:spAutoFit/>
          </a:bodyPr>
          <a:lstStyle/>
          <a:p>
            <a:r>
              <a:rPr lang="en-US" dirty="0"/>
              <a:t>POS</a:t>
            </a:r>
          </a:p>
        </p:txBody>
      </p:sp>
      <p:sp>
        <p:nvSpPr>
          <p:cNvPr id="38" name="TextBox 37">
            <a:extLst>
              <a:ext uri="{FF2B5EF4-FFF2-40B4-BE49-F238E27FC236}">
                <a16:creationId xmlns:a16="http://schemas.microsoft.com/office/drawing/2014/main" id="{E679F0C6-A156-6B06-40B7-9F82EC393CF6}"/>
              </a:ext>
            </a:extLst>
          </p:cNvPr>
          <p:cNvSpPr txBox="1"/>
          <p:nvPr/>
        </p:nvSpPr>
        <p:spPr>
          <a:xfrm>
            <a:off x="1192980" y="5061098"/>
            <a:ext cx="1391505" cy="382763"/>
          </a:xfrm>
          <a:prstGeom prst="rect">
            <a:avLst/>
          </a:prstGeom>
          <a:noFill/>
        </p:spPr>
        <p:txBody>
          <a:bodyPr wrap="square" rtlCol="0">
            <a:spAutoFit/>
          </a:bodyPr>
          <a:lstStyle/>
          <a:p>
            <a:r>
              <a:rPr lang="en-US" dirty="0"/>
              <a:t>FIBER</a:t>
            </a:r>
          </a:p>
        </p:txBody>
      </p:sp>
    </p:spTree>
    <p:extLst>
      <p:ext uri="{BB962C8B-B14F-4D97-AF65-F5344CB8AC3E}">
        <p14:creationId xmlns:p14="http://schemas.microsoft.com/office/powerpoint/2010/main" val="2978355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7A9B-0A0A-31F0-3A7C-D87588C6F189}"/>
              </a:ext>
            </a:extLst>
          </p:cNvPr>
          <p:cNvSpPr>
            <a:spLocks noGrp="1"/>
          </p:cNvSpPr>
          <p:nvPr>
            <p:ph type="title"/>
          </p:nvPr>
        </p:nvSpPr>
        <p:spPr>
          <a:xfrm>
            <a:off x="838200" y="365125"/>
            <a:ext cx="10515600" cy="5716698"/>
          </a:xfrm>
        </p:spPr>
        <p:txBody>
          <a:bodyPr/>
          <a:lstStyle/>
          <a:p>
            <a:endParaRPr lang="en-US" dirty="0"/>
          </a:p>
        </p:txBody>
      </p:sp>
      <p:sp>
        <p:nvSpPr>
          <p:cNvPr id="3" name="Footer Placeholder 2">
            <a:extLst>
              <a:ext uri="{FF2B5EF4-FFF2-40B4-BE49-F238E27FC236}">
                <a16:creationId xmlns:a16="http://schemas.microsoft.com/office/drawing/2014/main" id="{60EFAB86-E6F6-35DB-892E-C23327C6D0C6}"/>
              </a:ext>
            </a:extLst>
          </p:cNvPr>
          <p:cNvSpPr>
            <a:spLocks noGrp="1"/>
          </p:cNvSpPr>
          <p:nvPr>
            <p:ph type="ftr" sz="quarter" idx="11"/>
          </p:nvPr>
        </p:nvSpPr>
        <p:spPr>
          <a:xfrm>
            <a:off x="1018954" y="593613"/>
            <a:ext cx="4114800" cy="365125"/>
          </a:xfrm>
        </p:spPr>
        <p:txBody>
          <a:bodyPr/>
          <a:lstStyle/>
          <a:p>
            <a:r>
              <a:rPr lang="en-US" sz="1800" b="1" dirty="0">
                <a:solidFill>
                  <a:schemeClr val="tx1"/>
                </a:solidFill>
                <a:highlight>
                  <a:srgbClr val="F9F9F9"/>
                </a:highlight>
              </a:rPr>
              <a:t>FTTH</a:t>
            </a:r>
            <a:endParaRPr lang="en-NG" sz="1800" b="1" dirty="0">
              <a:solidFill>
                <a:schemeClr val="tx1"/>
              </a:solidFill>
              <a:highlight>
                <a:srgbClr val="F9F9F9"/>
              </a:highlight>
            </a:endParaRPr>
          </a:p>
        </p:txBody>
      </p:sp>
      <p:pic>
        <p:nvPicPr>
          <p:cNvPr id="5" name="Picture 4">
            <a:extLst>
              <a:ext uri="{FF2B5EF4-FFF2-40B4-BE49-F238E27FC236}">
                <a16:creationId xmlns:a16="http://schemas.microsoft.com/office/drawing/2014/main" id="{94C0875C-56EA-AABD-6EE1-8E3E0737E6CA}"/>
              </a:ext>
            </a:extLst>
          </p:cNvPr>
          <p:cNvPicPr>
            <a:picLocks noChangeAspect="1"/>
          </p:cNvPicPr>
          <p:nvPr/>
        </p:nvPicPr>
        <p:blipFill>
          <a:blip r:embed="rId2"/>
          <a:stretch>
            <a:fillRect/>
          </a:stretch>
        </p:blipFill>
        <p:spPr>
          <a:xfrm>
            <a:off x="838200" y="1084521"/>
            <a:ext cx="10515600" cy="4657060"/>
          </a:xfrm>
          <a:prstGeom prst="rect">
            <a:avLst/>
          </a:prstGeom>
        </p:spPr>
      </p:pic>
    </p:spTree>
    <p:extLst>
      <p:ext uri="{BB962C8B-B14F-4D97-AF65-F5344CB8AC3E}">
        <p14:creationId xmlns:p14="http://schemas.microsoft.com/office/powerpoint/2010/main" val="27229440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ADA42-D314-6498-6EEA-0500DA7D83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6C883D-6496-CE20-B19E-30CFCF4D89C3}"/>
              </a:ext>
            </a:extLst>
          </p:cNvPr>
          <p:cNvSpPr>
            <a:spLocks noGrp="1"/>
          </p:cNvSpPr>
          <p:nvPr>
            <p:ph type="title"/>
          </p:nvPr>
        </p:nvSpPr>
        <p:spPr>
          <a:xfrm>
            <a:off x="0" y="31897"/>
            <a:ext cx="12081693" cy="6794205"/>
          </a:xfrm>
        </p:spPr>
        <p:txBody>
          <a:bodyPr>
            <a:noAutofit/>
          </a:bodyPr>
          <a:lstStyle/>
          <a:p>
            <a:endParaRPr lang="en-US" sz="2000" b="1" dirty="0">
              <a:solidFill>
                <a:schemeClr val="tx1">
                  <a:lumMod val="65000"/>
                  <a:lumOff val="35000"/>
                </a:schemeClr>
              </a:solidFill>
            </a:endParaRPr>
          </a:p>
        </p:txBody>
      </p:sp>
      <p:sp>
        <p:nvSpPr>
          <p:cNvPr id="3" name="Footer Placeholder 2">
            <a:extLst>
              <a:ext uri="{FF2B5EF4-FFF2-40B4-BE49-F238E27FC236}">
                <a16:creationId xmlns:a16="http://schemas.microsoft.com/office/drawing/2014/main" id="{F00C2513-931F-03DF-CDDE-A1D3D990AF39}"/>
              </a:ext>
            </a:extLst>
          </p:cNvPr>
          <p:cNvSpPr>
            <a:spLocks noGrp="1"/>
          </p:cNvSpPr>
          <p:nvPr>
            <p:ph type="ftr" sz="quarter" idx="11"/>
          </p:nvPr>
        </p:nvSpPr>
        <p:spPr>
          <a:xfrm>
            <a:off x="-735419" y="141841"/>
            <a:ext cx="4114800" cy="365125"/>
          </a:xfrm>
        </p:spPr>
        <p:txBody>
          <a:bodyPr/>
          <a:lstStyle/>
          <a:p>
            <a:r>
              <a:rPr lang="en-US" sz="2000" b="1" kern="100" dirty="0">
                <a:solidFill>
                  <a:schemeClr val="tx1">
                    <a:lumMod val="65000"/>
                    <a:lumOff val="35000"/>
                  </a:schemeClr>
                </a:solidFill>
                <a:latin typeface="Arial Nova Light" panose="020B0304020202020204" pitchFamily="34" charset="0"/>
                <a:ea typeface="Aptos" panose="020B0004020202020204" pitchFamily="34" charset="0"/>
                <a:cs typeface="Times New Roman" panose="02020603050405020304" pitchFamily="18" charset="0"/>
              </a:rPr>
              <a:t>Introduction</a:t>
            </a:r>
            <a:r>
              <a:rPr lang="en-US" sz="2000" b="1" kern="100" dirty="0">
                <a:solidFill>
                  <a:schemeClr val="tx1"/>
                </a:solidFill>
                <a:latin typeface="Arial Nova Light" panose="020B0304020202020204" pitchFamily="34" charset="0"/>
                <a:ea typeface="Aptos" panose="020B0004020202020204" pitchFamily="34" charset="0"/>
                <a:cs typeface="Times New Roman" panose="02020603050405020304" pitchFamily="18" charset="0"/>
              </a:rPr>
              <a:t> to FTTH</a:t>
            </a:r>
          </a:p>
          <a:p>
            <a:endParaRPr lang="en-NG" dirty="0"/>
          </a:p>
        </p:txBody>
      </p:sp>
      <p:graphicFrame>
        <p:nvGraphicFramePr>
          <p:cNvPr id="4" name="Table 3">
            <a:extLst>
              <a:ext uri="{FF2B5EF4-FFF2-40B4-BE49-F238E27FC236}">
                <a16:creationId xmlns:a16="http://schemas.microsoft.com/office/drawing/2014/main" id="{8928EFC9-05AE-07AE-29E9-C6322DCC5CA6}"/>
              </a:ext>
            </a:extLst>
          </p:cNvPr>
          <p:cNvGraphicFramePr>
            <a:graphicFrameLocks noGrp="1"/>
          </p:cNvGraphicFramePr>
          <p:nvPr/>
        </p:nvGraphicFramePr>
        <p:xfrm>
          <a:off x="1057054" y="4586886"/>
          <a:ext cx="10515600" cy="1463040"/>
        </p:xfrm>
        <a:graphic>
          <a:graphicData uri="http://schemas.openxmlformats.org/drawingml/2006/table">
            <a:tbl>
              <a:tblPr/>
              <a:tblGrid>
                <a:gridCol w="2103120">
                  <a:extLst>
                    <a:ext uri="{9D8B030D-6E8A-4147-A177-3AD203B41FA5}">
                      <a16:colId xmlns:a16="http://schemas.microsoft.com/office/drawing/2014/main" val="2676251352"/>
                    </a:ext>
                  </a:extLst>
                </a:gridCol>
                <a:gridCol w="2103120">
                  <a:extLst>
                    <a:ext uri="{9D8B030D-6E8A-4147-A177-3AD203B41FA5}">
                      <a16:colId xmlns:a16="http://schemas.microsoft.com/office/drawing/2014/main" val="477902254"/>
                    </a:ext>
                  </a:extLst>
                </a:gridCol>
                <a:gridCol w="2103120">
                  <a:extLst>
                    <a:ext uri="{9D8B030D-6E8A-4147-A177-3AD203B41FA5}">
                      <a16:colId xmlns:a16="http://schemas.microsoft.com/office/drawing/2014/main" val="2392287433"/>
                    </a:ext>
                  </a:extLst>
                </a:gridCol>
                <a:gridCol w="2103120">
                  <a:extLst>
                    <a:ext uri="{9D8B030D-6E8A-4147-A177-3AD203B41FA5}">
                      <a16:colId xmlns:a16="http://schemas.microsoft.com/office/drawing/2014/main" val="1360462592"/>
                    </a:ext>
                  </a:extLst>
                </a:gridCol>
                <a:gridCol w="2103120">
                  <a:extLst>
                    <a:ext uri="{9D8B030D-6E8A-4147-A177-3AD203B41FA5}">
                      <a16:colId xmlns:a16="http://schemas.microsoft.com/office/drawing/2014/main" val="1706185933"/>
                    </a:ext>
                  </a:extLst>
                </a:gridCol>
              </a:tblGrid>
              <a:tr h="0">
                <a:tc>
                  <a:txBody>
                    <a:bodyPr/>
                    <a:lstStyle/>
                    <a:p>
                      <a:r>
                        <a:rPr lang="en-US"/>
                        <a:t>Technology</a:t>
                      </a:r>
                    </a:p>
                  </a:txBody>
                  <a:tcPr anchor="ctr">
                    <a:lnL>
                      <a:noFill/>
                    </a:lnL>
                    <a:lnR>
                      <a:noFill/>
                    </a:lnR>
                    <a:lnT>
                      <a:noFill/>
                    </a:lnT>
                    <a:lnB>
                      <a:noFill/>
                    </a:lnB>
                    <a:noFill/>
                  </a:tcPr>
                </a:tc>
                <a:tc>
                  <a:txBody>
                    <a:bodyPr/>
                    <a:lstStyle/>
                    <a:p>
                      <a:r>
                        <a:rPr lang="en-US"/>
                        <a:t>Medium</a:t>
                      </a:r>
                    </a:p>
                  </a:txBody>
                  <a:tcPr anchor="ctr">
                    <a:lnL>
                      <a:noFill/>
                    </a:lnL>
                    <a:lnR>
                      <a:noFill/>
                    </a:lnR>
                    <a:lnT>
                      <a:noFill/>
                    </a:lnT>
                    <a:lnB>
                      <a:noFill/>
                    </a:lnB>
                    <a:noFill/>
                  </a:tcPr>
                </a:tc>
                <a:tc>
                  <a:txBody>
                    <a:bodyPr/>
                    <a:lstStyle/>
                    <a:p>
                      <a:r>
                        <a:rPr lang="en-US"/>
                        <a:t>Speed</a:t>
                      </a:r>
                    </a:p>
                  </a:txBody>
                  <a:tcPr anchor="ctr">
                    <a:lnL>
                      <a:noFill/>
                    </a:lnL>
                    <a:lnR>
                      <a:noFill/>
                    </a:lnR>
                    <a:lnT>
                      <a:noFill/>
                    </a:lnT>
                    <a:lnB>
                      <a:noFill/>
                    </a:lnB>
                    <a:noFill/>
                  </a:tcPr>
                </a:tc>
                <a:tc>
                  <a:txBody>
                    <a:bodyPr/>
                    <a:lstStyle/>
                    <a:p>
                      <a:r>
                        <a:rPr lang="en-US"/>
                        <a:t>Distance</a:t>
                      </a:r>
                    </a:p>
                  </a:txBody>
                  <a:tcPr anchor="ctr">
                    <a:lnL>
                      <a:noFill/>
                    </a:lnL>
                    <a:lnR>
                      <a:noFill/>
                    </a:lnR>
                    <a:lnT>
                      <a:noFill/>
                    </a:lnT>
                    <a:lnB>
                      <a:noFill/>
                    </a:lnB>
                    <a:noFill/>
                  </a:tcPr>
                </a:tc>
                <a:tc>
                  <a:txBody>
                    <a:bodyPr/>
                    <a:lstStyle/>
                    <a:p>
                      <a:r>
                        <a:rPr lang="en-US"/>
                        <a:t>Reliability</a:t>
                      </a:r>
                    </a:p>
                  </a:txBody>
                  <a:tcPr anchor="ctr">
                    <a:lnL>
                      <a:noFill/>
                    </a:lnL>
                    <a:lnR>
                      <a:noFill/>
                    </a:lnR>
                    <a:lnT>
                      <a:noFill/>
                    </a:lnT>
                    <a:lnB>
                      <a:noFill/>
                    </a:lnB>
                    <a:noFill/>
                  </a:tcPr>
                </a:tc>
                <a:extLst>
                  <a:ext uri="{0D108BD9-81ED-4DB2-BD59-A6C34878D82A}">
                    <a16:rowId xmlns:a16="http://schemas.microsoft.com/office/drawing/2014/main" val="2064862647"/>
                  </a:ext>
                </a:extLst>
              </a:tr>
              <a:tr h="0">
                <a:tc>
                  <a:txBody>
                    <a:bodyPr/>
                    <a:lstStyle/>
                    <a:p>
                      <a:r>
                        <a:rPr lang="en-US"/>
                        <a:t>DSL</a:t>
                      </a:r>
                    </a:p>
                  </a:txBody>
                  <a:tcPr anchor="ctr">
                    <a:lnL>
                      <a:noFill/>
                    </a:lnL>
                    <a:lnR>
                      <a:noFill/>
                    </a:lnR>
                    <a:lnT>
                      <a:noFill/>
                    </a:lnT>
                    <a:lnB>
                      <a:noFill/>
                    </a:lnB>
                    <a:noFill/>
                  </a:tcPr>
                </a:tc>
                <a:tc>
                  <a:txBody>
                    <a:bodyPr/>
                    <a:lstStyle/>
                    <a:p>
                      <a:r>
                        <a:rPr lang="en-US"/>
                        <a:t>Copper</a:t>
                      </a:r>
                    </a:p>
                  </a:txBody>
                  <a:tcPr anchor="ctr">
                    <a:lnL>
                      <a:noFill/>
                    </a:lnL>
                    <a:lnR>
                      <a:noFill/>
                    </a:lnR>
                    <a:lnT>
                      <a:noFill/>
                    </a:lnT>
                    <a:lnB>
                      <a:noFill/>
                    </a:lnB>
                    <a:noFill/>
                  </a:tcPr>
                </a:tc>
                <a:tc>
                  <a:txBody>
                    <a:bodyPr/>
                    <a:lstStyle/>
                    <a:p>
                      <a:r>
                        <a:rPr lang="en-US" dirty="0"/>
                        <a:t>Up to 100 Mbps</a:t>
                      </a:r>
                    </a:p>
                  </a:txBody>
                  <a:tcPr anchor="ctr">
                    <a:lnL>
                      <a:noFill/>
                    </a:lnL>
                    <a:lnR>
                      <a:noFill/>
                    </a:lnR>
                    <a:lnT>
                      <a:noFill/>
                    </a:lnT>
                    <a:lnB>
                      <a:noFill/>
                    </a:lnB>
                    <a:noFill/>
                  </a:tcPr>
                </a:tc>
                <a:tc>
                  <a:txBody>
                    <a:bodyPr/>
                    <a:lstStyle/>
                    <a:p>
                      <a:r>
                        <a:rPr lang="en-US" dirty="0"/>
                        <a:t>&lt;5 km</a:t>
                      </a:r>
                    </a:p>
                  </a:txBody>
                  <a:tcPr anchor="ctr">
                    <a:lnL>
                      <a:noFill/>
                    </a:lnL>
                    <a:lnR>
                      <a:noFill/>
                    </a:lnR>
                    <a:lnT>
                      <a:noFill/>
                    </a:lnT>
                    <a:lnB>
                      <a:noFill/>
                    </a:lnB>
                    <a:noFill/>
                  </a:tcPr>
                </a:tc>
                <a:tc>
                  <a:txBody>
                    <a:bodyPr/>
                    <a:lstStyle/>
                    <a:p>
                      <a:r>
                        <a:rPr lang="en-US"/>
                        <a:t>Moderate</a:t>
                      </a:r>
                    </a:p>
                  </a:txBody>
                  <a:tcPr anchor="ctr">
                    <a:lnL>
                      <a:noFill/>
                    </a:lnL>
                    <a:lnR>
                      <a:noFill/>
                    </a:lnR>
                    <a:lnT>
                      <a:noFill/>
                    </a:lnT>
                    <a:lnB>
                      <a:noFill/>
                    </a:lnB>
                    <a:noFill/>
                  </a:tcPr>
                </a:tc>
                <a:extLst>
                  <a:ext uri="{0D108BD9-81ED-4DB2-BD59-A6C34878D82A}">
                    <a16:rowId xmlns:a16="http://schemas.microsoft.com/office/drawing/2014/main" val="2226167433"/>
                  </a:ext>
                </a:extLst>
              </a:tr>
              <a:tr h="0">
                <a:tc>
                  <a:txBody>
                    <a:bodyPr/>
                    <a:lstStyle/>
                    <a:p>
                      <a:r>
                        <a:rPr lang="en-US"/>
                        <a:t>Cable</a:t>
                      </a:r>
                    </a:p>
                  </a:txBody>
                  <a:tcPr anchor="ctr">
                    <a:lnL>
                      <a:noFill/>
                    </a:lnL>
                    <a:lnR>
                      <a:noFill/>
                    </a:lnR>
                    <a:lnT>
                      <a:noFill/>
                    </a:lnT>
                    <a:lnB>
                      <a:noFill/>
                    </a:lnB>
                    <a:noFill/>
                  </a:tcPr>
                </a:tc>
                <a:tc>
                  <a:txBody>
                    <a:bodyPr/>
                    <a:lstStyle/>
                    <a:p>
                      <a:r>
                        <a:rPr lang="en-US" dirty="0"/>
                        <a:t>Coaxial</a:t>
                      </a:r>
                    </a:p>
                  </a:txBody>
                  <a:tcPr anchor="ctr">
                    <a:lnL>
                      <a:noFill/>
                    </a:lnL>
                    <a:lnR>
                      <a:noFill/>
                    </a:lnR>
                    <a:lnT>
                      <a:noFill/>
                    </a:lnT>
                    <a:lnB>
                      <a:noFill/>
                    </a:lnB>
                    <a:noFill/>
                  </a:tcPr>
                </a:tc>
                <a:tc>
                  <a:txBody>
                    <a:bodyPr/>
                    <a:lstStyle/>
                    <a:p>
                      <a:r>
                        <a:rPr lang="en-US"/>
                        <a:t>Up to 1 Gbps</a:t>
                      </a:r>
                    </a:p>
                  </a:txBody>
                  <a:tcPr anchor="ctr">
                    <a:lnL>
                      <a:noFill/>
                    </a:lnL>
                    <a:lnR>
                      <a:noFill/>
                    </a:lnR>
                    <a:lnT>
                      <a:noFill/>
                    </a:lnT>
                    <a:lnB>
                      <a:noFill/>
                    </a:lnB>
                    <a:noFill/>
                  </a:tcPr>
                </a:tc>
                <a:tc>
                  <a:txBody>
                    <a:bodyPr/>
                    <a:lstStyle/>
                    <a:p>
                      <a:r>
                        <a:rPr lang="en-US"/>
                        <a:t>&lt;1 km</a:t>
                      </a:r>
                    </a:p>
                  </a:txBody>
                  <a:tcPr anchor="ctr">
                    <a:lnL>
                      <a:noFill/>
                    </a:lnL>
                    <a:lnR>
                      <a:noFill/>
                    </a:lnR>
                    <a:lnT>
                      <a:noFill/>
                    </a:lnT>
                    <a:lnB>
                      <a:noFill/>
                    </a:lnB>
                    <a:noFill/>
                  </a:tcPr>
                </a:tc>
                <a:tc>
                  <a:txBody>
                    <a:bodyPr/>
                    <a:lstStyle/>
                    <a:p>
                      <a:r>
                        <a:rPr lang="en-US"/>
                        <a:t>Good</a:t>
                      </a:r>
                    </a:p>
                  </a:txBody>
                  <a:tcPr anchor="ctr">
                    <a:lnL>
                      <a:noFill/>
                    </a:lnL>
                    <a:lnR>
                      <a:noFill/>
                    </a:lnR>
                    <a:lnT>
                      <a:noFill/>
                    </a:lnT>
                    <a:lnB>
                      <a:noFill/>
                    </a:lnB>
                    <a:noFill/>
                  </a:tcPr>
                </a:tc>
                <a:extLst>
                  <a:ext uri="{0D108BD9-81ED-4DB2-BD59-A6C34878D82A}">
                    <a16:rowId xmlns:a16="http://schemas.microsoft.com/office/drawing/2014/main" val="1932827010"/>
                  </a:ext>
                </a:extLst>
              </a:tr>
              <a:tr h="0">
                <a:tc>
                  <a:txBody>
                    <a:bodyPr/>
                    <a:lstStyle/>
                    <a:p>
                      <a:r>
                        <a:rPr lang="en-US"/>
                        <a:t>FTTH</a:t>
                      </a:r>
                    </a:p>
                  </a:txBody>
                  <a:tcPr anchor="ctr">
                    <a:lnL>
                      <a:noFill/>
                    </a:lnL>
                    <a:lnR>
                      <a:noFill/>
                    </a:lnR>
                    <a:lnT>
                      <a:noFill/>
                    </a:lnT>
                    <a:lnB>
                      <a:noFill/>
                    </a:lnB>
                    <a:noFill/>
                  </a:tcPr>
                </a:tc>
                <a:tc>
                  <a:txBody>
                    <a:bodyPr/>
                    <a:lstStyle/>
                    <a:p>
                      <a:r>
                        <a:rPr lang="en-US"/>
                        <a:t>Optical Fiber</a:t>
                      </a:r>
                    </a:p>
                  </a:txBody>
                  <a:tcPr anchor="ctr">
                    <a:lnL>
                      <a:noFill/>
                    </a:lnL>
                    <a:lnR>
                      <a:noFill/>
                    </a:lnR>
                    <a:lnT>
                      <a:noFill/>
                    </a:lnT>
                    <a:lnB>
                      <a:noFill/>
                    </a:lnB>
                    <a:noFill/>
                  </a:tcPr>
                </a:tc>
                <a:tc>
                  <a:txBody>
                    <a:bodyPr/>
                    <a:lstStyle/>
                    <a:p>
                      <a:r>
                        <a:rPr lang="en-US"/>
                        <a:t>1 Gbps+</a:t>
                      </a:r>
                    </a:p>
                  </a:txBody>
                  <a:tcPr anchor="ctr">
                    <a:lnL>
                      <a:noFill/>
                    </a:lnL>
                    <a:lnR>
                      <a:noFill/>
                    </a:lnR>
                    <a:lnT>
                      <a:noFill/>
                    </a:lnT>
                    <a:lnB>
                      <a:noFill/>
                    </a:lnB>
                    <a:noFill/>
                  </a:tcPr>
                </a:tc>
                <a:tc>
                  <a:txBody>
                    <a:bodyPr/>
                    <a:lstStyle/>
                    <a:p>
                      <a:r>
                        <a:rPr lang="en-US" dirty="0"/>
                        <a:t>&gt;20 km</a:t>
                      </a:r>
                    </a:p>
                  </a:txBody>
                  <a:tcPr anchor="ctr">
                    <a:lnL>
                      <a:noFill/>
                    </a:lnL>
                    <a:lnR>
                      <a:noFill/>
                    </a:lnR>
                    <a:lnT>
                      <a:noFill/>
                    </a:lnT>
                    <a:lnB>
                      <a:noFill/>
                    </a:lnB>
                    <a:noFill/>
                  </a:tcPr>
                </a:tc>
                <a:tc>
                  <a:txBody>
                    <a:bodyPr/>
                    <a:lstStyle/>
                    <a:p>
                      <a:r>
                        <a:rPr lang="en-US" dirty="0"/>
                        <a:t>Excellent</a:t>
                      </a:r>
                    </a:p>
                  </a:txBody>
                  <a:tcPr anchor="ctr">
                    <a:lnL>
                      <a:noFill/>
                    </a:lnL>
                    <a:lnR>
                      <a:noFill/>
                    </a:lnR>
                    <a:lnT>
                      <a:noFill/>
                    </a:lnT>
                    <a:lnB>
                      <a:noFill/>
                    </a:lnB>
                    <a:noFill/>
                  </a:tcPr>
                </a:tc>
                <a:extLst>
                  <a:ext uri="{0D108BD9-81ED-4DB2-BD59-A6C34878D82A}">
                    <a16:rowId xmlns:a16="http://schemas.microsoft.com/office/drawing/2014/main" val="902252607"/>
                  </a:ext>
                </a:extLst>
              </a:tr>
            </a:tbl>
          </a:graphicData>
        </a:graphic>
      </p:graphicFrame>
      <p:sp>
        <p:nvSpPr>
          <p:cNvPr id="5" name="Rectangle 1">
            <a:extLst>
              <a:ext uri="{FF2B5EF4-FFF2-40B4-BE49-F238E27FC236}">
                <a16:creationId xmlns:a16="http://schemas.microsoft.com/office/drawing/2014/main" id="{1F931A5E-332D-3765-2C76-0FB8017E15D2}"/>
              </a:ext>
            </a:extLst>
          </p:cNvPr>
          <p:cNvSpPr>
            <a:spLocks noChangeArrowheads="1"/>
          </p:cNvSpPr>
          <p:nvPr/>
        </p:nvSpPr>
        <p:spPr bwMode="auto">
          <a:xfrm>
            <a:off x="3262422" y="4257015"/>
            <a:ext cx="465595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Arial" panose="020B0604020202020204" pitchFamily="34" charset="0"/>
              </a:rPr>
              <a:t>FTTH vs. Other Broadband Technologies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4085E0CB-1FAB-A0E6-775F-1F361D95D8A8}"/>
              </a:ext>
            </a:extLst>
          </p:cNvPr>
          <p:cNvPicPr>
            <a:picLocks noChangeAspect="1"/>
          </p:cNvPicPr>
          <p:nvPr/>
        </p:nvPicPr>
        <p:blipFill>
          <a:blip r:embed="rId2"/>
          <a:stretch>
            <a:fillRect/>
          </a:stretch>
        </p:blipFill>
        <p:spPr>
          <a:xfrm>
            <a:off x="7230140" y="2225672"/>
            <a:ext cx="4851553" cy="1895972"/>
          </a:xfrm>
          <a:prstGeom prst="rect">
            <a:avLst/>
          </a:prstGeom>
        </p:spPr>
      </p:pic>
      <p:pic>
        <p:nvPicPr>
          <p:cNvPr id="11" name="Picture 10">
            <a:extLst>
              <a:ext uri="{FF2B5EF4-FFF2-40B4-BE49-F238E27FC236}">
                <a16:creationId xmlns:a16="http://schemas.microsoft.com/office/drawing/2014/main" id="{4DD7DB13-9AAF-756F-D609-6C3D0232BFAC}"/>
              </a:ext>
            </a:extLst>
          </p:cNvPr>
          <p:cNvPicPr>
            <a:picLocks noChangeAspect="1"/>
          </p:cNvPicPr>
          <p:nvPr/>
        </p:nvPicPr>
        <p:blipFill>
          <a:blip r:embed="rId3"/>
          <a:stretch>
            <a:fillRect/>
          </a:stretch>
        </p:blipFill>
        <p:spPr>
          <a:xfrm>
            <a:off x="0" y="2352838"/>
            <a:ext cx="4403767" cy="1768806"/>
          </a:xfrm>
          <a:prstGeom prst="rect">
            <a:avLst/>
          </a:prstGeom>
        </p:spPr>
      </p:pic>
      <p:pic>
        <p:nvPicPr>
          <p:cNvPr id="13" name="Picture 12">
            <a:extLst>
              <a:ext uri="{FF2B5EF4-FFF2-40B4-BE49-F238E27FC236}">
                <a16:creationId xmlns:a16="http://schemas.microsoft.com/office/drawing/2014/main" id="{6BE59507-1F49-6F30-7C9A-B31012B05083}"/>
              </a:ext>
            </a:extLst>
          </p:cNvPr>
          <p:cNvPicPr>
            <a:picLocks noChangeAspect="1"/>
          </p:cNvPicPr>
          <p:nvPr/>
        </p:nvPicPr>
        <p:blipFill>
          <a:blip r:embed="rId4"/>
          <a:stretch>
            <a:fillRect/>
          </a:stretch>
        </p:blipFill>
        <p:spPr>
          <a:xfrm>
            <a:off x="4038600" y="593286"/>
            <a:ext cx="3086100" cy="1790700"/>
          </a:xfrm>
          <a:prstGeom prst="rect">
            <a:avLst/>
          </a:prstGeom>
        </p:spPr>
      </p:pic>
    </p:spTree>
    <p:extLst>
      <p:ext uri="{BB962C8B-B14F-4D97-AF65-F5344CB8AC3E}">
        <p14:creationId xmlns:p14="http://schemas.microsoft.com/office/powerpoint/2010/main" val="6104597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Line">
            <a:extLst>
              <a:ext uri="{FF2B5EF4-FFF2-40B4-BE49-F238E27FC236}">
                <a16:creationId xmlns:a16="http://schemas.microsoft.com/office/drawing/2014/main" id="{E5626F9D-3FDE-4DBF-9BC5-BE25FBC92459}"/>
              </a:ext>
            </a:extLst>
          </p:cNvPr>
          <p:cNvSpPr/>
          <p:nvPr/>
        </p:nvSpPr>
        <p:spPr>
          <a:xfrm flipV="1">
            <a:off x="4346851" y="799438"/>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69" name="Line">
            <a:extLst>
              <a:ext uri="{FF2B5EF4-FFF2-40B4-BE49-F238E27FC236}">
                <a16:creationId xmlns:a16="http://schemas.microsoft.com/office/drawing/2014/main" id="{383EDCC7-7CA6-483C-8FF6-B2C633B77C5A}"/>
              </a:ext>
            </a:extLst>
          </p:cNvPr>
          <p:cNvSpPr/>
          <p:nvPr/>
        </p:nvSpPr>
        <p:spPr>
          <a:xfrm flipV="1">
            <a:off x="7279737" y="489596"/>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68" name="Line">
            <a:extLst>
              <a:ext uri="{FF2B5EF4-FFF2-40B4-BE49-F238E27FC236}">
                <a16:creationId xmlns:a16="http://schemas.microsoft.com/office/drawing/2014/main" id="{B13A6046-EB43-4329-A4DA-5B2C819CC3EF}"/>
              </a:ext>
            </a:extLst>
          </p:cNvPr>
          <p:cNvSpPr/>
          <p:nvPr/>
        </p:nvSpPr>
        <p:spPr>
          <a:xfrm flipV="1">
            <a:off x="3799344" y="5327955"/>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15" name="Freeform: Shape 14">
            <a:extLst>
              <a:ext uri="{FF2B5EF4-FFF2-40B4-BE49-F238E27FC236}">
                <a16:creationId xmlns:a16="http://schemas.microsoft.com/office/drawing/2014/main" id="{CEF37CF6-0F0C-44FD-971D-48E4EBB8CBF7}"/>
              </a:ext>
            </a:extLst>
          </p:cNvPr>
          <p:cNvSpPr/>
          <p:nvPr/>
        </p:nvSpPr>
        <p:spPr>
          <a:xfrm>
            <a:off x="8941703" y="-13648"/>
            <a:ext cx="3291152" cy="2793402"/>
          </a:xfrm>
          <a:custGeom>
            <a:avLst/>
            <a:gdLst>
              <a:gd name="connsiteX0" fmla="*/ 0 w 6039853"/>
              <a:gd name="connsiteY0" fmla="*/ 0 h 6327927"/>
              <a:gd name="connsiteX1" fmla="*/ 2502569 w 6039853"/>
              <a:gd name="connsiteY1" fmla="*/ 1925053 h 6327927"/>
              <a:gd name="connsiteX2" fmla="*/ 2671011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27927"/>
              <a:gd name="connsiteX1" fmla="*/ 2502569 w 6039853"/>
              <a:gd name="connsiteY1" fmla="*/ 1925053 h 6327927"/>
              <a:gd name="connsiteX2" fmla="*/ 2671011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27927"/>
              <a:gd name="connsiteX1" fmla="*/ 2502569 w 6039853"/>
              <a:gd name="connsiteY1" fmla="*/ 1925053 h 6327927"/>
              <a:gd name="connsiteX2" fmla="*/ 2839453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27927"/>
              <a:gd name="connsiteX1" fmla="*/ 2502569 w 6039853"/>
              <a:gd name="connsiteY1" fmla="*/ 1925053 h 6327927"/>
              <a:gd name="connsiteX2" fmla="*/ 2839453 w 6039853"/>
              <a:gd name="connsiteY2" fmla="*/ 4932948 h 6327927"/>
              <a:gd name="connsiteX3" fmla="*/ 6039853 w 6039853"/>
              <a:gd name="connsiteY3" fmla="*/ 6304548 h 6327927"/>
              <a:gd name="connsiteX4" fmla="*/ 5967664 w 6039853"/>
              <a:gd name="connsiteY4" fmla="*/ 0 h 6327927"/>
              <a:gd name="connsiteX5" fmla="*/ 0 w 6039853"/>
              <a:gd name="connsiteY5" fmla="*/ 0 h 6327927"/>
              <a:gd name="connsiteX0" fmla="*/ 0 w 6039853"/>
              <a:gd name="connsiteY0" fmla="*/ 0 h 6354071"/>
              <a:gd name="connsiteX1" fmla="*/ 2502569 w 6039853"/>
              <a:gd name="connsiteY1" fmla="*/ 1925053 h 6354071"/>
              <a:gd name="connsiteX2" fmla="*/ 2839453 w 6039853"/>
              <a:gd name="connsiteY2" fmla="*/ 4932948 h 6354071"/>
              <a:gd name="connsiteX3" fmla="*/ 6039853 w 6039853"/>
              <a:gd name="connsiteY3" fmla="*/ 6304548 h 6354071"/>
              <a:gd name="connsiteX4" fmla="*/ 5967664 w 6039853"/>
              <a:gd name="connsiteY4" fmla="*/ 0 h 6354071"/>
              <a:gd name="connsiteX5" fmla="*/ 0 w 6039853"/>
              <a:gd name="connsiteY5" fmla="*/ 0 h 6354071"/>
              <a:gd name="connsiteX0" fmla="*/ 0 w 6039853"/>
              <a:gd name="connsiteY0" fmla="*/ 0 h 6354071"/>
              <a:gd name="connsiteX1" fmla="*/ 2502569 w 6039853"/>
              <a:gd name="connsiteY1" fmla="*/ 1925053 h 6354071"/>
              <a:gd name="connsiteX2" fmla="*/ 2839453 w 6039853"/>
              <a:gd name="connsiteY2" fmla="*/ 4932948 h 6354071"/>
              <a:gd name="connsiteX3" fmla="*/ 6039853 w 6039853"/>
              <a:gd name="connsiteY3" fmla="*/ 6304548 h 6354071"/>
              <a:gd name="connsiteX4" fmla="*/ 6005764 w 6039853"/>
              <a:gd name="connsiteY4" fmla="*/ 0 h 6354071"/>
              <a:gd name="connsiteX5" fmla="*/ 0 w 6039853"/>
              <a:gd name="connsiteY5" fmla="*/ 0 h 6354071"/>
              <a:gd name="connsiteX0" fmla="*/ 0 w 6005764"/>
              <a:gd name="connsiteY0" fmla="*/ 0 h 6290613"/>
              <a:gd name="connsiteX1" fmla="*/ 2502569 w 6005764"/>
              <a:gd name="connsiteY1" fmla="*/ 1925053 h 6290613"/>
              <a:gd name="connsiteX2" fmla="*/ 2839453 w 6005764"/>
              <a:gd name="connsiteY2" fmla="*/ 4932948 h 6290613"/>
              <a:gd name="connsiteX3" fmla="*/ 6001753 w 6005764"/>
              <a:gd name="connsiteY3" fmla="*/ 6266448 h 6290613"/>
              <a:gd name="connsiteX4" fmla="*/ 6005764 w 6005764"/>
              <a:gd name="connsiteY4" fmla="*/ 0 h 6290613"/>
              <a:gd name="connsiteX5" fmla="*/ 0 w 6005764"/>
              <a:gd name="connsiteY5" fmla="*/ 0 h 6290613"/>
              <a:gd name="connsiteX0" fmla="*/ 0 w 6005764"/>
              <a:gd name="connsiteY0" fmla="*/ 0 h 6300010"/>
              <a:gd name="connsiteX1" fmla="*/ 2502569 w 6005764"/>
              <a:gd name="connsiteY1" fmla="*/ 1925053 h 6300010"/>
              <a:gd name="connsiteX2" fmla="*/ 2839453 w 6005764"/>
              <a:gd name="connsiteY2" fmla="*/ 4932948 h 6300010"/>
              <a:gd name="connsiteX3" fmla="*/ 6001753 w 6005764"/>
              <a:gd name="connsiteY3" fmla="*/ 6266448 h 6300010"/>
              <a:gd name="connsiteX4" fmla="*/ 6005764 w 6005764"/>
              <a:gd name="connsiteY4" fmla="*/ 0 h 6300010"/>
              <a:gd name="connsiteX5" fmla="*/ 0 w 6005764"/>
              <a:gd name="connsiteY5" fmla="*/ 0 h 6300010"/>
              <a:gd name="connsiteX0" fmla="*/ 0 w 6005764"/>
              <a:gd name="connsiteY0" fmla="*/ 0 h 6301252"/>
              <a:gd name="connsiteX1" fmla="*/ 2502569 w 6005764"/>
              <a:gd name="connsiteY1" fmla="*/ 1925053 h 6301252"/>
              <a:gd name="connsiteX2" fmla="*/ 2839453 w 6005764"/>
              <a:gd name="connsiteY2" fmla="*/ 4932948 h 6301252"/>
              <a:gd name="connsiteX3" fmla="*/ 6001753 w 6005764"/>
              <a:gd name="connsiteY3" fmla="*/ 6266448 h 6301252"/>
              <a:gd name="connsiteX4" fmla="*/ 6005764 w 6005764"/>
              <a:gd name="connsiteY4" fmla="*/ 0 h 6301252"/>
              <a:gd name="connsiteX5" fmla="*/ 0 w 6005764"/>
              <a:gd name="connsiteY5" fmla="*/ 0 h 6301252"/>
              <a:gd name="connsiteX0" fmla="*/ 0 w 6005764"/>
              <a:gd name="connsiteY0" fmla="*/ 0 h 6328404"/>
              <a:gd name="connsiteX1" fmla="*/ 2502569 w 6005764"/>
              <a:gd name="connsiteY1" fmla="*/ 1925053 h 6328404"/>
              <a:gd name="connsiteX2" fmla="*/ 2839453 w 6005764"/>
              <a:gd name="connsiteY2" fmla="*/ 4932948 h 6328404"/>
              <a:gd name="connsiteX3" fmla="*/ 6001753 w 6005764"/>
              <a:gd name="connsiteY3" fmla="*/ 6266448 h 6328404"/>
              <a:gd name="connsiteX4" fmla="*/ 6005764 w 6005764"/>
              <a:gd name="connsiteY4" fmla="*/ 0 h 6328404"/>
              <a:gd name="connsiteX5" fmla="*/ 0 w 6005764"/>
              <a:gd name="connsiteY5" fmla="*/ 0 h 6328404"/>
              <a:gd name="connsiteX0" fmla="*/ 0 w 6005764"/>
              <a:gd name="connsiteY0" fmla="*/ 0 h 6321734"/>
              <a:gd name="connsiteX1" fmla="*/ 2502569 w 6005764"/>
              <a:gd name="connsiteY1" fmla="*/ 1925053 h 6321734"/>
              <a:gd name="connsiteX2" fmla="*/ 3273143 w 6005764"/>
              <a:gd name="connsiteY2" fmla="*/ 4856415 h 6321734"/>
              <a:gd name="connsiteX3" fmla="*/ 6001753 w 6005764"/>
              <a:gd name="connsiteY3" fmla="*/ 6266448 h 6321734"/>
              <a:gd name="connsiteX4" fmla="*/ 6005764 w 6005764"/>
              <a:gd name="connsiteY4" fmla="*/ 0 h 6321734"/>
              <a:gd name="connsiteX5" fmla="*/ 0 w 6005764"/>
              <a:gd name="connsiteY5" fmla="*/ 0 h 6321734"/>
              <a:gd name="connsiteX0" fmla="*/ 0 w 6005764"/>
              <a:gd name="connsiteY0" fmla="*/ 0 h 6312022"/>
              <a:gd name="connsiteX1" fmla="*/ 2502569 w 6005764"/>
              <a:gd name="connsiteY1" fmla="*/ 1925053 h 6312022"/>
              <a:gd name="connsiteX2" fmla="*/ 3273143 w 6005764"/>
              <a:gd name="connsiteY2" fmla="*/ 4856415 h 6312022"/>
              <a:gd name="connsiteX3" fmla="*/ 6001753 w 6005764"/>
              <a:gd name="connsiteY3" fmla="*/ 6266448 h 6312022"/>
              <a:gd name="connsiteX4" fmla="*/ 6005764 w 6005764"/>
              <a:gd name="connsiteY4" fmla="*/ 0 h 6312022"/>
              <a:gd name="connsiteX5" fmla="*/ 0 w 6005764"/>
              <a:gd name="connsiteY5" fmla="*/ 0 h 6312022"/>
              <a:gd name="connsiteX0" fmla="*/ 0 w 6005764"/>
              <a:gd name="connsiteY0" fmla="*/ 0 h 6312023"/>
              <a:gd name="connsiteX1" fmla="*/ 2502569 w 6005764"/>
              <a:gd name="connsiteY1" fmla="*/ 1925053 h 6312023"/>
              <a:gd name="connsiteX2" fmla="*/ 3145587 w 6005764"/>
              <a:gd name="connsiteY2" fmla="*/ 4856415 h 6312023"/>
              <a:gd name="connsiteX3" fmla="*/ 6001753 w 6005764"/>
              <a:gd name="connsiteY3" fmla="*/ 6266448 h 6312023"/>
              <a:gd name="connsiteX4" fmla="*/ 6005764 w 6005764"/>
              <a:gd name="connsiteY4" fmla="*/ 0 h 6312023"/>
              <a:gd name="connsiteX5" fmla="*/ 0 w 6005764"/>
              <a:gd name="connsiteY5" fmla="*/ 0 h 6312023"/>
              <a:gd name="connsiteX0" fmla="*/ 0 w 6005764"/>
              <a:gd name="connsiteY0" fmla="*/ 0 h 6318150"/>
              <a:gd name="connsiteX1" fmla="*/ 2502569 w 6005764"/>
              <a:gd name="connsiteY1" fmla="*/ 1925053 h 6318150"/>
              <a:gd name="connsiteX2" fmla="*/ 3145587 w 6005764"/>
              <a:gd name="connsiteY2" fmla="*/ 4856415 h 6318150"/>
              <a:gd name="connsiteX3" fmla="*/ 6001753 w 6005764"/>
              <a:gd name="connsiteY3" fmla="*/ 6266448 h 6318150"/>
              <a:gd name="connsiteX4" fmla="*/ 6005764 w 6005764"/>
              <a:gd name="connsiteY4" fmla="*/ 0 h 6318150"/>
              <a:gd name="connsiteX5" fmla="*/ 0 w 6005764"/>
              <a:gd name="connsiteY5" fmla="*/ 0 h 631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05764" h="6318150">
                <a:moveTo>
                  <a:pt x="0" y="0"/>
                </a:moveTo>
                <a:cubicBezTo>
                  <a:pt x="66174" y="1417720"/>
                  <a:pt x="1978305" y="1115651"/>
                  <a:pt x="2502569" y="1925053"/>
                </a:cubicBezTo>
                <a:cubicBezTo>
                  <a:pt x="3026834" y="2734456"/>
                  <a:pt x="2714790" y="3661059"/>
                  <a:pt x="3145587" y="4856415"/>
                </a:cubicBezTo>
                <a:cubicBezTo>
                  <a:pt x="3576384" y="6051771"/>
                  <a:pt x="4643187" y="6477001"/>
                  <a:pt x="6001753" y="6266448"/>
                </a:cubicBezTo>
                <a:lnTo>
                  <a:pt x="6005764" y="0"/>
                </a:lnTo>
                <a:lnTo>
                  <a:pt x="0" y="0"/>
                </a:lnTo>
                <a:close/>
              </a:path>
            </a:pathLst>
          </a:custGeom>
          <a:gradFill>
            <a:gsLst>
              <a:gs pos="100000">
                <a:srgbClr val="1FBFA4"/>
              </a:gs>
              <a:gs pos="0">
                <a:srgbClr val="3D1E66">
                  <a:alpha val="0"/>
                </a:srgbClr>
              </a:gs>
              <a:gs pos="33000">
                <a:srgbClr val="7B7BAD">
                  <a:alpha val="44000"/>
                </a:srgbClr>
              </a:gs>
            </a:gsLst>
            <a:lin ang="90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036DEA1D-7A31-408E-85DB-0809190E1639}"/>
              </a:ext>
            </a:extLst>
          </p:cNvPr>
          <p:cNvSpPr/>
          <p:nvPr/>
        </p:nvSpPr>
        <p:spPr>
          <a:xfrm rot="5400000">
            <a:off x="2456735" y="4107500"/>
            <a:ext cx="1319912" cy="4206924"/>
          </a:xfrm>
          <a:custGeom>
            <a:avLst/>
            <a:gdLst>
              <a:gd name="connsiteX0" fmla="*/ 2561234 w 2585297"/>
              <a:gd name="connsiteY0" fmla="*/ 0 h 6906127"/>
              <a:gd name="connsiteX1" fmla="*/ 780560 w 2585297"/>
              <a:gd name="connsiteY1" fmla="*/ 1852863 h 6906127"/>
              <a:gd name="connsiteX2" fmla="*/ 82728 w 2585297"/>
              <a:gd name="connsiteY2" fmla="*/ 4932948 h 6906127"/>
              <a:gd name="connsiteX3" fmla="*/ 2585297 w 2585297"/>
              <a:gd name="connsiteY3" fmla="*/ 6906127 h 6906127"/>
              <a:gd name="connsiteX4" fmla="*/ 2561234 w 2585297"/>
              <a:gd name="connsiteY4" fmla="*/ 0 h 6906127"/>
              <a:gd name="connsiteX0" fmla="*/ 2561234 w 2585297"/>
              <a:gd name="connsiteY0" fmla="*/ 10370 h 6916497"/>
              <a:gd name="connsiteX1" fmla="*/ 780560 w 2585297"/>
              <a:gd name="connsiteY1" fmla="*/ 1863233 h 6916497"/>
              <a:gd name="connsiteX2" fmla="*/ 82728 w 2585297"/>
              <a:gd name="connsiteY2" fmla="*/ 4943318 h 6916497"/>
              <a:gd name="connsiteX3" fmla="*/ 2585297 w 2585297"/>
              <a:gd name="connsiteY3" fmla="*/ 6916497 h 6916497"/>
              <a:gd name="connsiteX4" fmla="*/ 2561234 w 2585297"/>
              <a:gd name="connsiteY4" fmla="*/ 10370 h 6916497"/>
              <a:gd name="connsiteX0" fmla="*/ 2547392 w 2571455"/>
              <a:gd name="connsiteY0" fmla="*/ 8277 h 6914404"/>
              <a:gd name="connsiteX1" fmla="*/ 938168 w 2571455"/>
              <a:gd name="connsiteY1" fmla="*/ 2184990 h 6914404"/>
              <a:gd name="connsiteX2" fmla="*/ 68886 w 2571455"/>
              <a:gd name="connsiteY2" fmla="*/ 4941225 h 6914404"/>
              <a:gd name="connsiteX3" fmla="*/ 2571455 w 2571455"/>
              <a:gd name="connsiteY3" fmla="*/ 6914404 h 6914404"/>
              <a:gd name="connsiteX4" fmla="*/ 2547392 w 2571455"/>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94895 w 2618958"/>
              <a:gd name="connsiteY0" fmla="*/ 8277 h 6914404"/>
              <a:gd name="connsiteX1" fmla="*/ 985671 w 2618958"/>
              <a:gd name="connsiteY1" fmla="*/ 2184990 h 6914404"/>
              <a:gd name="connsiteX2" fmla="*/ 116389 w 2618958"/>
              <a:gd name="connsiteY2" fmla="*/ 4941225 h 6914404"/>
              <a:gd name="connsiteX3" fmla="*/ 2618958 w 2618958"/>
              <a:gd name="connsiteY3" fmla="*/ 6914404 h 6914404"/>
              <a:gd name="connsiteX4" fmla="*/ 2594895 w 2618958"/>
              <a:gd name="connsiteY4" fmla="*/ 8277 h 6914404"/>
              <a:gd name="connsiteX0" fmla="*/ 2517149 w 2541212"/>
              <a:gd name="connsiteY0" fmla="*/ 8277 h 6914404"/>
              <a:gd name="connsiteX1" fmla="*/ 907925 w 2541212"/>
              <a:gd name="connsiteY1" fmla="*/ 2184990 h 6914404"/>
              <a:gd name="connsiteX2" fmla="*/ 38643 w 2541212"/>
              <a:gd name="connsiteY2" fmla="*/ 4941225 h 6914404"/>
              <a:gd name="connsiteX3" fmla="*/ 2541212 w 2541212"/>
              <a:gd name="connsiteY3" fmla="*/ 6914404 h 6914404"/>
              <a:gd name="connsiteX4" fmla="*/ 2517149 w 2541212"/>
              <a:gd name="connsiteY4" fmla="*/ 8277 h 6914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1212" h="6914404">
                <a:moveTo>
                  <a:pt x="2517149" y="8277"/>
                </a:moveTo>
                <a:cubicBezTo>
                  <a:pt x="614154" y="-124071"/>
                  <a:pt x="1321009" y="1362832"/>
                  <a:pt x="907925" y="2184990"/>
                </a:cubicBezTo>
                <a:cubicBezTo>
                  <a:pt x="494841" y="3007148"/>
                  <a:pt x="-166896" y="3508464"/>
                  <a:pt x="38643" y="4941225"/>
                </a:cubicBezTo>
                <a:cubicBezTo>
                  <a:pt x="358482" y="6183486"/>
                  <a:pt x="1573672" y="6806120"/>
                  <a:pt x="2541212" y="6914404"/>
                </a:cubicBezTo>
                <a:lnTo>
                  <a:pt x="2517149" y="8277"/>
                </a:lnTo>
                <a:close/>
              </a:path>
            </a:pathLst>
          </a:custGeom>
          <a:gradFill>
            <a:gsLst>
              <a:gs pos="2000">
                <a:srgbClr val="1FBFA4">
                  <a:alpha val="79000"/>
                </a:srgbClr>
              </a:gs>
              <a:gs pos="100000">
                <a:srgbClr val="7B7BAD">
                  <a:alpha val="31000"/>
                </a:srgbClr>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E2830279-7CC4-4F42-9CFB-F86CB5EDF8D1}"/>
              </a:ext>
            </a:extLst>
          </p:cNvPr>
          <p:cNvSpPr/>
          <p:nvPr/>
        </p:nvSpPr>
        <p:spPr>
          <a:xfrm>
            <a:off x="1" y="4584827"/>
            <a:ext cx="3665082" cy="2279511"/>
          </a:xfrm>
          <a:custGeom>
            <a:avLst/>
            <a:gdLst>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108528 w 7809136"/>
              <a:gd name="connsiteY4" fmla="*/ 85899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108528 w 7809136"/>
              <a:gd name="connsiteY4" fmla="*/ 85899 h 6923471"/>
              <a:gd name="connsiteX5" fmla="*/ 0 w 7809136"/>
              <a:gd name="connsiteY5"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4355024 w 7809136"/>
              <a:gd name="connsiteY4" fmla="*/ 1020802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7809136"/>
              <a:gd name="connsiteY0" fmla="*/ 0 h 6923471"/>
              <a:gd name="connsiteX1" fmla="*/ 0 w 7809136"/>
              <a:gd name="connsiteY1" fmla="*/ 6923471 h 6923471"/>
              <a:gd name="connsiteX2" fmla="*/ 7131147 w 7809136"/>
              <a:gd name="connsiteY2" fmla="*/ 6923471 h 6923471"/>
              <a:gd name="connsiteX3" fmla="*/ 7477068 w 7809136"/>
              <a:gd name="connsiteY3" fmla="*/ 2825761 h 6923471"/>
              <a:gd name="connsiteX4" fmla="*/ 3177153 w 7809136"/>
              <a:gd name="connsiteY4" fmla="*/ 1360703 h 6923471"/>
              <a:gd name="connsiteX5" fmla="*/ 108528 w 7809136"/>
              <a:gd name="connsiteY5" fmla="*/ 85899 h 6923471"/>
              <a:gd name="connsiteX6" fmla="*/ 0 w 7809136"/>
              <a:gd name="connsiteY6" fmla="*/ 0 h 6923471"/>
              <a:gd name="connsiteX0" fmla="*/ 0 w 10093405"/>
              <a:gd name="connsiteY0" fmla="*/ 0 h 6923471"/>
              <a:gd name="connsiteX1" fmla="*/ 0 w 10093405"/>
              <a:gd name="connsiteY1" fmla="*/ 6923471 h 6923471"/>
              <a:gd name="connsiteX2" fmla="*/ 7131147 w 10093405"/>
              <a:gd name="connsiteY2" fmla="*/ 6923471 h 6923471"/>
              <a:gd name="connsiteX3" fmla="*/ 9863807 w 10093405"/>
              <a:gd name="connsiteY3" fmla="*/ 2178329 h 6923471"/>
              <a:gd name="connsiteX4" fmla="*/ 3177153 w 10093405"/>
              <a:gd name="connsiteY4" fmla="*/ 1360703 h 6923471"/>
              <a:gd name="connsiteX5" fmla="*/ 108528 w 10093405"/>
              <a:gd name="connsiteY5" fmla="*/ 85899 h 6923471"/>
              <a:gd name="connsiteX6" fmla="*/ 0 w 10093405"/>
              <a:gd name="connsiteY6" fmla="*/ 0 h 6923471"/>
              <a:gd name="connsiteX0" fmla="*/ 0 w 10093405"/>
              <a:gd name="connsiteY0" fmla="*/ 0 h 6923471"/>
              <a:gd name="connsiteX1" fmla="*/ 0 w 10093405"/>
              <a:gd name="connsiteY1" fmla="*/ 6923471 h 6923471"/>
              <a:gd name="connsiteX2" fmla="*/ 7131147 w 10093405"/>
              <a:gd name="connsiteY2" fmla="*/ 6923471 h 6923471"/>
              <a:gd name="connsiteX3" fmla="*/ 9863807 w 10093405"/>
              <a:gd name="connsiteY3" fmla="*/ 2178329 h 6923471"/>
              <a:gd name="connsiteX4" fmla="*/ 3177153 w 10093405"/>
              <a:gd name="connsiteY4" fmla="*/ 1360703 h 6923471"/>
              <a:gd name="connsiteX5" fmla="*/ 108528 w 10093405"/>
              <a:gd name="connsiteY5" fmla="*/ 85899 h 6923471"/>
              <a:gd name="connsiteX6" fmla="*/ 0 w 10093405"/>
              <a:gd name="connsiteY6" fmla="*/ 0 h 6923471"/>
              <a:gd name="connsiteX0" fmla="*/ 0 w 10655362"/>
              <a:gd name="connsiteY0" fmla="*/ 0 h 6923471"/>
              <a:gd name="connsiteX1" fmla="*/ 0 w 10655362"/>
              <a:gd name="connsiteY1" fmla="*/ 6923471 h 6923471"/>
              <a:gd name="connsiteX2" fmla="*/ 7131147 w 10655362"/>
              <a:gd name="connsiteY2" fmla="*/ 6923471 h 6923471"/>
              <a:gd name="connsiteX3" fmla="*/ 9863807 w 10655362"/>
              <a:gd name="connsiteY3" fmla="*/ 2178329 h 6923471"/>
              <a:gd name="connsiteX4" fmla="*/ 3177153 w 10655362"/>
              <a:gd name="connsiteY4" fmla="*/ 1360703 h 6923471"/>
              <a:gd name="connsiteX5" fmla="*/ 108528 w 10655362"/>
              <a:gd name="connsiteY5" fmla="*/ 85899 h 6923471"/>
              <a:gd name="connsiteX6" fmla="*/ 0 w 10655362"/>
              <a:gd name="connsiteY6"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108528 w 10296646"/>
              <a:gd name="connsiteY5" fmla="*/ 85899 h 6923471"/>
              <a:gd name="connsiteX6" fmla="*/ 0 w 10296646"/>
              <a:gd name="connsiteY6"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108528 w 10296646"/>
              <a:gd name="connsiteY5" fmla="*/ 85899 h 6923471"/>
              <a:gd name="connsiteX6" fmla="*/ 0 w 10296646"/>
              <a:gd name="connsiteY6" fmla="*/ 0 h 6923471"/>
              <a:gd name="connsiteX0" fmla="*/ 0 w 10296646"/>
              <a:gd name="connsiteY0" fmla="*/ 249877 h 7173348"/>
              <a:gd name="connsiteX1" fmla="*/ 0 w 10296646"/>
              <a:gd name="connsiteY1" fmla="*/ 7173348 h 7173348"/>
              <a:gd name="connsiteX2" fmla="*/ 7131147 w 10296646"/>
              <a:gd name="connsiteY2" fmla="*/ 7173348 h 7173348"/>
              <a:gd name="connsiteX3" fmla="*/ 9863807 w 10296646"/>
              <a:gd name="connsiteY3" fmla="*/ 2428206 h 7173348"/>
              <a:gd name="connsiteX4" fmla="*/ 3177153 w 10296646"/>
              <a:gd name="connsiteY4" fmla="*/ 1610580 h 7173348"/>
              <a:gd name="connsiteX5" fmla="*/ 0 w 10296646"/>
              <a:gd name="connsiteY5" fmla="*/ 249877 h 7173348"/>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0 w 10296646"/>
              <a:gd name="connsiteY5"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0 w 10296646"/>
              <a:gd name="connsiteY5" fmla="*/ 0 h 6923471"/>
              <a:gd name="connsiteX0" fmla="*/ 0 w 10296646"/>
              <a:gd name="connsiteY0" fmla="*/ 0 h 6923471"/>
              <a:gd name="connsiteX1" fmla="*/ 0 w 10296646"/>
              <a:gd name="connsiteY1" fmla="*/ 6923471 h 6923471"/>
              <a:gd name="connsiteX2" fmla="*/ 7131147 w 10296646"/>
              <a:gd name="connsiteY2" fmla="*/ 6923471 h 6923471"/>
              <a:gd name="connsiteX3" fmla="*/ 9863807 w 10296646"/>
              <a:gd name="connsiteY3" fmla="*/ 2178329 h 6923471"/>
              <a:gd name="connsiteX4" fmla="*/ 3177153 w 10296646"/>
              <a:gd name="connsiteY4" fmla="*/ 1360703 h 6923471"/>
              <a:gd name="connsiteX5" fmla="*/ 0 w 10296646"/>
              <a:gd name="connsiteY5" fmla="*/ 0 h 6923471"/>
              <a:gd name="connsiteX0" fmla="*/ 0 w 9863807"/>
              <a:gd name="connsiteY0" fmla="*/ 0 h 6923471"/>
              <a:gd name="connsiteX1" fmla="*/ 0 w 9863807"/>
              <a:gd name="connsiteY1" fmla="*/ 6923471 h 6923471"/>
              <a:gd name="connsiteX2" fmla="*/ 7131147 w 9863807"/>
              <a:gd name="connsiteY2" fmla="*/ 6923471 h 6923471"/>
              <a:gd name="connsiteX3" fmla="*/ 9863807 w 9863807"/>
              <a:gd name="connsiteY3" fmla="*/ 2178329 h 6923471"/>
              <a:gd name="connsiteX4" fmla="*/ 3177153 w 9863807"/>
              <a:gd name="connsiteY4" fmla="*/ 1360703 h 6923471"/>
              <a:gd name="connsiteX5" fmla="*/ 0 w 9863807"/>
              <a:gd name="connsiteY5" fmla="*/ 0 h 6923471"/>
              <a:gd name="connsiteX0" fmla="*/ 0 w 10224508"/>
              <a:gd name="connsiteY0" fmla="*/ 0 h 6923471"/>
              <a:gd name="connsiteX1" fmla="*/ 0 w 10224508"/>
              <a:gd name="connsiteY1" fmla="*/ 6923471 h 6923471"/>
              <a:gd name="connsiteX2" fmla="*/ 7131147 w 10224508"/>
              <a:gd name="connsiteY2" fmla="*/ 6923471 h 6923471"/>
              <a:gd name="connsiteX3" fmla="*/ 9863807 w 10224508"/>
              <a:gd name="connsiteY3" fmla="*/ 2178329 h 6923471"/>
              <a:gd name="connsiteX4" fmla="*/ 3177153 w 10224508"/>
              <a:gd name="connsiteY4" fmla="*/ 1360703 h 6923471"/>
              <a:gd name="connsiteX5" fmla="*/ 0 w 10224508"/>
              <a:gd name="connsiteY5" fmla="*/ 0 h 6923471"/>
              <a:gd name="connsiteX0" fmla="*/ 0 w 10224508"/>
              <a:gd name="connsiteY0" fmla="*/ 0 h 6923471"/>
              <a:gd name="connsiteX1" fmla="*/ 0 w 10224508"/>
              <a:gd name="connsiteY1" fmla="*/ 6923471 h 6923471"/>
              <a:gd name="connsiteX2" fmla="*/ 7131147 w 10224508"/>
              <a:gd name="connsiteY2" fmla="*/ 6923471 h 6923471"/>
              <a:gd name="connsiteX3" fmla="*/ 9863807 w 10224508"/>
              <a:gd name="connsiteY3" fmla="*/ 2178329 h 6923471"/>
              <a:gd name="connsiteX4" fmla="*/ 3177153 w 10224508"/>
              <a:gd name="connsiteY4" fmla="*/ 1360703 h 6923471"/>
              <a:gd name="connsiteX5" fmla="*/ 0 w 10224508"/>
              <a:gd name="connsiteY5" fmla="*/ 0 h 6923471"/>
              <a:gd name="connsiteX0" fmla="*/ 0 w 10800562"/>
              <a:gd name="connsiteY0" fmla="*/ 0 h 6923471"/>
              <a:gd name="connsiteX1" fmla="*/ 0 w 10800562"/>
              <a:gd name="connsiteY1" fmla="*/ 6923471 h 6923471"/>
              <a:gd name="connsiteX2" fmla="*/ 9548883 w 10800562"/>
              <a:gd name="connsiteY2" fmla="*/ 6907286 h 6923471"/>
              <a:gd name="connsiteX3" fmla="*/ 9863807 w 10800562"/>
              <a:gd name="connsiteY3" fmla="*/ 2178329 h 6923471"/>
              <a:gd name="connsiteX4" fmla="*/ 3177153 w 10800562"/>
              <a:gd name="connsiteY4" fmla="*/ 1360703 h 6923471"/>
              <a:gd name="connsiteX5" fmla="*/ 0 w 10800562"/>
              <a:gd name="connsiteY5" fmla="*/ 0 h 6923471"/>
              <a:gd name="connsiteX0" fmla="*/ 0 w 10422274"/>
              <a:gd name="connsiteY0" fmla="*/ 0 h 6923471"/>
              <a:gd name="connsiteX1" fmla="*/ 0 w 10422274"/>
              <a:gd name="connsiteY1" fmla="*/ 6923471 h 6923471"/>
              <a:gd name="connsiteX2" fmla="*/ 9548883 w 10422274"/>
              <a:gd name="connsiteY2" fmla="*/ 6907286 h 6923471"/>
              <a:gd name="connsiteX3" fmla="*/ 9863807 w 10422274"/>
              <a:gd name="connsiteY3" fmla="*/ 2178329 h 6923471"/>
              <a:gd name="connsiteX4" fmla="*/ 3177153 w 10422274"/>
              <a:gd name="connsiteY4" fmla="*/ 1360703 h 6923471"/>
              <a:gd name="connsiteX5" fmla="*/ 0 w 10422274"/>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177153 w 10319026"/>
              <a:gd name="connsiteY4" fmla="*/ 1360703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319026"/>
              <a:gd name="connsiteY0" fmla="*/ 0 h 6923471"/>
              <a:gd name="connsiteX1" fmla="*/ 0 w 10319026"/>
              <a:gd name="connsiteY1" fmla="*/ 6923471 h 6923471"/>
              <a:gd name="connsiteX2" fmla="*/ 9548883 w 10319026"/>
              <a:gd name="connsiteY2" fmla="*/ 6907286 h 6923471"/>
              <a:gd name="connsiteX3" fmla="*/ 9863807 w 10319026"/>
              <a:gd name="connsiteY3" fmla="*/ 2178329 h 6923471"/>
              <a:gd name="connsiteX4" fmla="*/ 3094603 w 10319026"/>
              <a:gd name="connsiteY4" fmla="*/ 1380598 h 6923471"/>
              <a:gd name="connsiteX5" fmla="*/ 0 w 10319026"/>
              <a:gd name="connsiteY5" fmla="*/ 0 h 6923471"/>
              <a:gd name="connsiteX0" fmla="*/ 0 w 10436042"/>
              <a:gd name="connsiteY0" fmla="*/ 0 h 6923471"/>
              <a:gd name="connsiteX1" fmla="*/ 0 w 10436042"/>
              <a:gd name="connsiteY1" fmla="*/ 6923471 h 6923471"/>
              <a:gd name="connsiteX2" fmla="*/ 9548883 w 10436042"/>
              <a:gd name="connsiteY2" fmla="*/ 6907286 h 6923471"/>
              <a:gd name="connsiteX3" fmla="*/ 9863807 w 10436042"/>
              <a:gd name="connsiteY3" fmla="*/ 2178329 h 6923471"/>
              <a:gd name="connsiteX4" fmla="*/ 3094603 w 10436042"/>
              <a:gd name="connsiteY4" fmla="*/ 1380598 h 6923471"/>
              <a:gd name="connsiteX5" fmla="*/ 0 w 10436042"/>
              <a:gd name="connsiteY5" fmla="*/ 0 h 6923471"/>
              <a:gd name="connsiteX0" fmla="*/ 0 w 10380972"/>
              <a:gd name="connsiteY0" fmla="*/ 0 h 6923471"/>
              <a:gd name="connsiteX1" fmla="*/ 0 w 10380972"/>
              <a:gd name="connsiteY1" fmla="*/ 6923471 h 6923471"/>
              <a:gd name="connsiteX2" fmla="*/ 9548883 w 10380972"/>
              <a:gd name="connsiteY2" fmla="*/ 6907286 h 6923471"/>
              <a:gd name="connsiteX3" fmla="*/ 9863807 w 10380972"/>
              <a:gd name="connsiteY3" fmla="*/ 2178329 h 6923471"/>
              <a:gd name="connsiteX4" fmla="*/ 3094603 w 10380972"/>
              <a:gd name="connsiteY4" fmla="*/ 1380598 h 6923471"/>
              <a:gd name="connsiteX5" fmla="*/ 0 w 10380972"/>
              <a:gd name="connsiteY5" fmla="*/ 0 h 6923471"/>
              <a:gd name="connsiteX0" fmla="*/ 0 w 10380972"/>
              <a:gd name="connsiteY0" fmla="*/ 0 h 6923471"/>
              <a:gd name="connsiteX1" fmla="*/ 0 w 10380972"/>
              <a:gd name="connsiteY1" fmla="*/ 6923471 h 6923471"/>
              <a:gd name="connsiteX2" fmla="*/ 9548883 w 10380972"/>
              <a:gd name="connsiteY2" fmla="*/ 6907286 h 6923471"/>
              <a:gd name="connsiteX3" fmla="*/ 9863807 w 10380972"/>
              <a:gd name="connsiteY3" fmla="*/ 2178329 h 6923471"/>
              <a:gd name="connsiteX4" fmla="*/ 3094603 w 10380972"/>
              <a:gd name="connsiteY4" fmla="*/ 1380598 h 6923471"/>
              <a:gd name="connsiteX5" fmla="*/ 0 w 10380972"/>
              <a:gd name="connsiteY5" fmla="*/ 0 h 6923471"/>
              <a:gd name="connsiteX0" fmla="*/ 0 w 10321750"/>
              <a:gd name="connsiteY0" fmla="*/ 0 h 6923471"/>
              <a:gd name="connsiteX1" fmla="*/ 0 w 10321750"/>
              <a:gd name="connsiteY1" fmla="*/ 6923471 h 6923471"/>
              <a:gd name="connsiteX2" fmla="*/ 9548883 w 10321750"/>
              <a:gd name="connsiteY2" fmla="*/ 6907286 h 6923471"/>
              <a:gd name="connsiteX3" fmla="*/ 9863807 w 10321750"/>
              <a:gd name="connsiteY3" fmla="*/ 2178329 h 6923471"/>
              <a:gd name="connsiteX4" fmla="*/ 3094603 w 10321750"/>
              <a:gd name="connsiteY4" fmla="*/ 1380598 h 6923471"/>
              <a:gd name="connsiteX5" fmla="*/ 0 w 10321750"/>
              <a:gd name="connsiteY5" fmla="*/ 0 h 692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21750" h="6923471">
                <a:moveTo>
                  <a:pt x="0" y="0"/>
                </a:moveTo>
                <a:lnTo>
                  <a:pt x="0" y="6923471"/>
                </a:lnTo>
                <a:lnTo>
                  <a:pt x="9548883" y="6907286"/>
                </a:lnTo>
                <a:cubicBezTo>
                  <a:pt x="9890993" y="5566113"/>
                  <a:pt x="10905850" y="4119956"/>
                  <a:pt x="9863807" y="2178329"/>
                </a:cubicBezTo>
                <a:cubicBezTo>
                  <a:pt x="7455114" y="-1735416"/>
                  <a:pt x="4980510" y="1786885"/>
                  <a:pt x="3094603" y="1380598"/>
                </a:cubicBezTo>
                <a:cubicBezTo>
                  <a:pt x="1208696" y="974311"/>
                  <a:pt x="1164957" y="270620"/>
                  <a:pt x="0" y="0"/>
                </a:cubicBezTo>
                <a:close/>
              </a:path>
            </a:pathLst>
          </a:cu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B3FC9B9B-7328-4EC0-A5F1-6A2FDB75B8CD}"/>
              </a:ext>
            </a:extLst>
          </p:cNvPr>
          <p:cNvSpPr/>
          <p:nvPr/>
        </p:nvSpPr>
        <p:spPr>
          <a:xfrm>
            <a:off x="993421" y="4231898"/>
            <a:ext cx="439578" cy="439578"/>
          </a:xfrm>
          <a:prstGeom prst="ellipse">
            <a:avLst/>
          </a:prstGeom>
          <a:gradFill flip="none" rotWithShape="1">
            <a:gsLst>
              <a:gs pos="50000">
                <a:srgbClr val="7B7BAC">
                  <a:alpha val="50000"/>
                </a:srgbClr>
              </a:gs>
              <a:gs pos="0">
                <a:srgbClr val="7B7BAC">
                  <a:alpha val="7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46" name="Oval 45">
            <a:extLst>
              <a:ext uri="{FF2B5EF4-FFF2-40B4-BE49-F238E27FC236}">
                <a16:creationId xmlns:a16="http://schemas.microsoft.com/office/drawing/2014/main" id="{6BA11410-72F6-4C78-A5A1-5AE7F6BF2A25}"/>
              </a:ext>
            </a:extLst>
          </p:cNvPr>
          <p:cNvSpPr/>
          <p:nvPr/>
        </p:nvSpPr>
        <p:spPr>
          <a:xfrm>
            <a:off x="3749268" y="1097357"/>
            <a:ext cx="4663290" cy="4663288"/>
          </a:xfrm>
          <a:prstGeom prst="ellipse">
            <a:avLst/>
          </a:pr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algn="ctr"/>
            <a:endParaRPr lang="id-ID" kern="0">
              <a:solidFill>
                <a:srgbClr val="FFFFFF"/>
              </a:solidFill>
              <a:latin typeface="Calibri" panose="020F0502020204030204"/>
            </a:endParaRPr>
          </a:p>
        </p:txBody>
      </p:sp>
      <p:sp>
        <p:nvSpPr>
          <p:cNvPr id="47" name="Oval 46">
            <a:extLst>
              <a:ext uri="{FF2B5EF4-FFF2-40B4-BE49-F238E27FC236}">
                <a16:creationId xmlns:a16="http://schemas.microsoft.com/office/drawing/2014/main" id="{E976094C-08BA-4A72-A329-2B6F745E6C70}"/>
              </a:ext>
            </a:extLst>
          </p:cNvPr>
          <p:cNvSpPr/>
          <p:nvPr/>
        </p:nvSpPr>
        <p:spPr>
          <a:xfrm rot="12641797">
            <a:off x="3423196" y="2778618"/>
            <a:ext cx="503221" cy="503221"/>
          </a:xfrm>
          <a:prstGeom prst="ellipse">
            <a:avLst/>
          </a:prstGeom>
          <a:gradFill flip="none" rotWithShape="1">
            <a:gsLst>
              <a:gs pos="50000">
                <a:srgbClr val="7B7BAC">
                  <a:alpha val="50000"/>
                </a:srgbClr>
              </a:gs>
              <a:gs pos="0">
                <a:srgbClr val="7B7BAC">
                  <a:alpha val="7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48" name="Oval 47">
            <a:extLst>
              <a:ext uri="{FF2B5EF4-FFF2-40B4-BE49-F238E27FC236}">
                <a16:creationId xmlns:a16="http://schemas.microsoft.com/office/drawing/2014/main" id="{EF763E93-1BE7-4D17-A3A7-151A34AE7F2E}"/>
              </a:ext>
            </a:extLst>
          </p:cNvPr>
          <p:cNvSpPr/>
          <p:nvPr/>
        </p:nvSpPr>
        <p:spPr>
          <a:xfrm>
            <a:off x="10007514" y="3059069"/>
            <a:ext cx="1899473" cy="1899473"/>
          </a:xfrm>
          <a:prstGeom prst="ellipse">
            <a:avLst/>
          </a:prstGeom>
          <a:gradFill flip="none" rotWithShape="1">
            <a:gsLst>
              <a:gs pos="50000">
                <a:srgbClr val="7B7BAC">
                  <a:alpha val="25000"/>
                </a:srgbClr>
              </a:gs>
              <a:gs pos="0">
                <a:srgbClr val="7B7BAC">
                  <a:alpha val="5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49" name="Oval 48">
            <a:extLst>
              <a:ext uri="{FF2B5EF4-FFF2-40B4-BE49-F238E27FC236}">
                <a16:creationId xmlns:a16="http://schemas.microsoft.com/office/drawing/2014/main" id="{0A1A51FF-AB26-49EE-AF04-BC8EA5EF83BF}"/>
              </a:ext>
            </a:extLst>
          </p:cNvPr>
          <p:cNvSpPr/>
          <p:nvPr/>
        </p:nvSpPr>
        <p:spPr>
          <a:xfrm rot="13487321">
            <a:off x="10064586" y="774904"/>
            <a:ext cx="403935" cy="403935"/>
          </a:xfrm>
          <a:prstGeom prst="ellipse">
            <a:avLst/>
          </a:pr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algn="ctr"/>
            <a:endParaRPr lang="id-ID" kern="0">
              <a:solidFill>
                <a:srgbClr val="FFFFFF"/>
              </a:solidFill>
              <a:latin typeface="Calibri" panose="020F0502020204030204"/>
            </a:endParaRPr>
          </a:p>
        </p:txBody>
      </p:sp>
      <p:sp>
        <p:nvSpPr>
          <p:cNvPr id="52" name="Oval 51">
            <a:extLst>
              <a:ext uri="{FF2B5EF4-FFF2-40B4-BE49-F238E27FC236}">
                <a16:creationId xmlns:a16="http://schemas.microsoft.com/office/drawing/2014/main" id="{9D3E2CA9-0278-4721-871F-1C027176D8EB}"/>
              </a:ext>
            </a:extLst>
          </p:cNvPr>
          <p:cNvSpPr/>
          <p:nvPr/>
        </p:nvSpPr>
        <p:spPr>
          <a:xfrm>
            <a:off x="1028878" y="1235056"/>
            <a:ext cx="883108" cy="883108"/>
          </a:xfrm>
          <a:prstGeom prst="ellipse">
            <a:avLst/>
          </a:prstGeom>
          <a:gradFill>
            <a:gsLst>
              <a:gs pos="0">
                <a:srgbClr val="1FBFA4"/>
              </a:gs>
              <a:gs pos="100000">
                <a:srgbClr val="3D1E66">
                  <a:alpha val="0"/>
                </a:srgbClr>
              </a:gs>
              <a:gs pos="60000">
                <a:srgbClr val="7B7BAD">
                  <a:alpha val="44000"/>
                </a:srgbClr>
              </a:gs>
            </a:gsLst>
            <a:lin ang="6600000" scaled="0"/>
          </a:gradFill>
          <a:ln w="12700" cap="flat" cmpd="sng" algn="ctr">
            <a:noFill/>
            <a:prstDash val="solid"/>
            <a:miter lim="800000"/>
          </a:ln>
          <a:effectLst/>
        </p:spPr>
        <p:txBody>
          <a:bodyPr wrap="square" rtlCol="0" anchor="ctr">
            <a:noAutofit/>
          </a:bodyPr>
          <a:lstStyle/>
          <a:p>
            <a:pPr algn="ctr"/>
            <a:endParaRPr lang="id-ID" kern="0">
              <a:solidFill>
                <a:srgbClr val="FFFFFF"/>
              </a:solidFill>
              <a:latin typeface="Calibri" panose="020F0502020204030204"/>
            </a:endParaRPr>
          </a:p>
        </p:txBody>
      </p:sp>
      <p:sp>
        <p:nvSpPr>
          <p:cNvPr id="57" name="Line">
            <a:extLst>
              <a:ext uri="{FF2B5EF4-FFF2-40B4-BE49-F238E27FC236}">
                <a16:creationId xmlns:a16="http://schemas.microsoft.com/office/drawing/2014/main" id="{8E97042C-ABAA-4657-884E-FB5518586802}"/>
              </a:ext>
            </a:extLst>
          </p:cNvPr>
          <p:cNvSpPr/>
          <p:nvPr/>
        </p:nvSpPr>
        <p:spPr>
          <a:xfrm flipV="1">
            <a:off x="993421" y="1893638"/>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71" name="Line">
            <a:extLst>
              <a:ext uri="{FF2B5EF4-FFF2-40B4-BE49-F238E27FC236}">
                <a16:creationId xmlns:a16="http://schemas.microsoft.com/office/drawing/2014/main" id="{9D1B34FB-702A-4DE4-A00E-00C5E0575F82}"/>
              </a:ext>
            </a:extLst>
          </p:cNvPr>
          <p:cNvSpPr/>
          <p:nvPr/>
        </p:nvSpPr>
        <p:spPr>
          <a:xfrm flipV="1">
            <a:off x="9430091" y="6067400"/>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16" name="TextBox 15">
            <a:extLst>
              <a:ext uri="{FF2B5EF4-FFF2-40B4-BE49-F238E27FC236}">
                <a16:creationId xmlns:a16="http://schemas.microsoft.com/office/drawing/2014/main" id="{14783F10-4164-4EC8-A5E3-10EACD05D379}"/>
              </a:ext>
            </a:extLst>
          </p:cNvPr>
          <p:cNvSpPr txBox="1"/>
          <p:nvPr/>
        </p:nvSpPr>
        <p:spPr>
          <a:xfrm>
            <a:off x="4059802" y="2766965"/>
            <a:ext cx="4042222" cy="707886"/>
          </a:xfrm>
          <a:prstGeom prst="rect">
            <a:avLst/>
          </a:prstGeom>
          <a:noFill/>
          <a:effectLst>
            <a:glow rad="190500">
              <a:srgbClr val="1FBEA3"/>
            </a:glow>
          </a:effectLst>
        </p:spPr>
        <p:txBody>
          <a:bodyPr wrap="square" rtlCol="0">
            <a:spAutoFit/>
          </a:bodyPr>
          <a:lstStyle/>
          <a:p>
            <a:pPr algn="ctr">
              <a:lnSpc>
                <a:spcPct val="80000"/>
              </a:lnSpc>
            </a:pPr>
            <a:r>
              <a:rPr lang="en-US" sz="5000" b="1" spc="-150" dirty="0">
                <a:solidFill>
                  <a:schemeClr val="bg1"/>
                </a:solidFill>
                <a:effectLst/>
                <a:latin typeface="Century Gothic" panose="020B0502020202020204" pitchFamily="34" charset="0"/>
                <a:cs typeface="Poppins" panose="00000500000000000000" pitchFamily="2" charset="0"/>
              </a:rPr>
              <a:t>THANK YOU</a:t>
            </a:r>
            <a:endParaRPr lang="id-ID" sz="5000" b="1" spc="-150" dirty="0">
              <a:solidFill>
                <a:schemeClr val="bg1"/>
              </a:solidFill>
              <a:effectLst/>
              <a:latin typeface="Century Gothic" panose="020B0502020202020204" pitchFamily="34" charset="0"/>
              <a:cs typeface="Poppins" panose="00000500000000000000" pitchFamily="2" charset="0"/>
            </a:endParaRPr>
          </a:p>
        </p:txBody>
      </p:sp>
      <p:sp>
        <p:nvSpPr>
          <p:cNvPr id="77" name="Oval 76">
            <a:extLst>
              <a:ext uri="{FF2B5EF4-FFF2-40B4-BE49-F238E27FC236}">
                <a16:creationId xmlns:a16="http://schemas.microsoft.com/office/drawing/2014/main" id="{5A4F290D-D4C6-4290-8D7C-0F4BFB29CC9E}"/>
              </a:ext>
            </a:extLst>
          </p:cNvPr>
          <p:cNvSpPr/>
          <p:nvPr/>
        </p:nvSpPr>
        <p:spPr>
          <a:xfrm rot="18228445">
            <a:off x="9589610" y="2570509"/>
            <a:ext cx="835808" cy="835808"/>
          </a:xfrm>
          <a:prstGeom prst="ellipse">
            <a:avLst/>
          </a:prstGeom>
          <a:gradFill flip="none" rotWithShape="1">
            <a:gsLst>
              <a:gs pos="50000">
                <a:srgbClr val="7B7BAC">
                  <a:alpha val="25000"/>
                </a:srgbClr>
              </a:gs>
              <a:gs pos="0">
                <a:srgbClr val="7B7BAC">
                  <a:alpha val="50000"/>
                </a:srgbClr>
              </a:gs>
              <a:gs pos="100000">
                <a:srgbClr val="7B7BAC">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78" name="Line">
            <a:extLst>
              <a:ext uri="{FF2B5EF4-FFF2-40B4-BE49-F238E27FC236}">
                <a16:creationId xmlns:a16="http://schemas.microsoft.com/office/drawing/2014/main" id="{EEF10C88-BE1A-4923-ACC9-D2591C2736BA}"/>
              </a:ext>
            </a:extLst>
          </p:cNvPr>
          <p:cNvSpPr/>
          <p:nvPr/>
        </p:nvSpPr>
        <p:spPr>
          <a:xfrm flipV="1">
            <a:off x="9929762" y="1754551"/>
            <a:ext cx="2163006" cy="1435792"/>
          </a:xfrm>
          <a:prstGeom prst="line">
            <a:avLst/>
          </a:prstGeom>
          <a:noFill/>
          <a:ln w="25400" cap="rnd" cmpd="sng">
            <a:gradFill>
              <a:gsLst>
                <a:gs pos="0">
                  <a:srgbClr val="3D1E66">
                    <a:alpha val="0"/>
                  </a:srgbClr>
                </a:gs>
                <a:gs pos="100000">
                  <a:srgbClr val="7B7BAC">
                    <a:alpha val="50000"/>
                  </a:srgbClr>
                </a:gs>
              </a:gsLst>
              <a:lin ang="5400000" scaled="1"/>
            </a:gradFill>
            <a:prstDash val="solid"/>
            <a:round/>
          </a:ln>
        </p:spPr>
        <p:txBody>
          <a:bodyPr wrap="square" anchor="ctr">
            <a:spAutoFit/>
          </a:bodyPr>
          <a:lstStyle/>
          <a:p>
            <a:pPr algn="ctr"/>
            <a:endParaRPr dirty="0">
              <a:solidFill>
                <a:srgbClr val="3D4251"/>
              </a:solidFill>
              <a:latin typeface="Lato"/>
            </a:endParaRPr>
          </a:p>
        </p:txBody>
      </p:sp>
      <p:sp>
        <p:nvSpPr>
          <p:cNvPr id="2" name="TextBox 1">
            <a:extLst>
              <a:ext uri="{FF2B5EF4-FFF2-40B4-BE49-F238E27FC236}">
                <a16:creationId xmlns:a16="http://schemas.microsoft.com/office/drawing/2014/main" id="{2D62227A-990C-12D3-404E-1EBEBE6D2191}"/>
              </a:ext>
            </a:extLst>
          </p:cNvPr>
          <p:cNvSpPr txBox="1"/>
          <p:nvPr/>
        </p:nvSpPr>
        <p:spPr>
          <a:xfrm>
            <a:off x="7279737" y="5327955"/>
            <a:ext cx="4627250" cy="369332"/>
          </a:xfrm>
          <a:prstGeom prst="rect">
            <a:avLst/>
          </a:prstGeom>
          <a:noFill/>
        </p:spPr>
        <p:txBody>
          <a:bodyPr wrap="square" rtlCol="0">
            <a:spAutoFit/>
          </a:bodyPr>
          <a:lstStyle/>
          <a:p>
            <a:r>
              <a:rPr lang="en-US" dirty="0"/>
              <a:t>Emmanuel Babalola, SD Mainland West</a:t>
            </a:r>
          </a:p>
        </p:txBody>
      </p:sp>
    </p:spTree>
    <p:extLst>
      <p:ext uri="{BB962C8B-B14F-4D97-AF65-F5344CB8AC3E}">
        <p14:creationId xmlns:p14="http://schemas.microsoft.com/office/powerpoint/2010/main" val="364695617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50000"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4000" fill="hold"/>
                                        <p:tgtEl>
                                          <p:spTgt spid="70"/>
                                        </p:tgtEl>
                                        <p:attrNameLst>
                                          <p:attrName>ppt_x</p:attrName>
                                        </p:attrNameLst>
                                      </p:cBhvr>
                                      <p:tavLst>
                                        <p:tav tm="0">
                                          <p:val>
                                            <p:strVal val="0-#ppt_w/2"/>
                                          </p:val>
                                        </p:tav>
                                        <p:tav tm="100000">
                                          <p:val>
                                            <p:strVal val="#ppt_x"/>
                                          </p:val>
                                        </p:tav>
                                      </p:tavLst>
                                    </p:anim>
                                    <p:anim calcmode="lin" valueType="num">
                                      <p:cBhvr additive="base">
                                        <p:cTn id="8" dur="40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12" decel="50000" fill="hold" grpId="0"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3000" fill="hold"/>
                                        <p:tgtEl>
                                          <p:spTgt spid="69"/>
                                        </p:tgtEl>
                                        <p:attrNameLst>
                                          <p:attrName>ppt_x</p:attrName>
                                        </p:attrNameLst>
                                      </p:cBhvr>
                                      <p:tavLst>
                                        <p:tav tm="0">
                                          <p:val>
                                            <p:strVal val="0-#ppt_w/2"/>
                                          </p:val>
                                        </p:tav>
                                        <p:tav tm="100000">
                                          <p:val>
                                            <p:strVal val="#ppt_x"/>
                                          </p:val>
                                        </p:tav>
                                      </p:tavLst>
                                    </p:anim>
                                    <p:anim calcmode="lin" valueType="num">
                                      <p:cBhvr additive="base">
                                        <p:cTn id="12" dur="3000" fill="hold"/>
                                        <p:tgtEl>
                                          <p:spTgt spid="69"/>
                                        </p:tgtEl>
                                        <p:attrNameLst>
                                          <p:attrName>ppt_y</p:attrName>
                                        </p:attrNameLst>
                                      </p:cBhvr>
                                      <p:tavLst>
                                        <p:tav tm="0">
                                          <p:val>
                                            <p:strVal val="1+#ppt_h/2"/>
                                          </p:val>
                                        </p:tav>
                                        <p:tav tm="100000">
                                          <p:val>
                                            <p:strVal val="#ppt_y"/>
                                          </p:val>
                                        </p:tav>
                                      </p:tavLst>
                                    </p:anim>
                                  </p:childTnLst>
                                </p:cTn>
                              </p:par>
                              <p:par>
                                <p:cTn id="13" presetID="2" presetClass="entr" presetSubtype="12" decel="5000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4000" fill="hold"/>
                                        <p:tgtEl>
                                          <p:spTgt spid="71"/>
                                        </p:tgtEl>
                                        <p:attrNameLst>
                                          <p:attrName>ppt_x</p:attrName>
                                        </p:attrNameLst>
                                      </p:cBhvr>
                                      <p:tavLst>
                                        <p:tav tm="0">
                                          <p:val>
                                            <p:strVal val="0-#ppt_w/2"/>
                                          </p:val>
                                        </p:tav>
                                        <p:tav tm="100000">
                                          <p:val>
                                            <p:strVal val="#ppt_x"/>
                                          </p:val>
                                        </p:tav>
                                      </p:tavLst>
                                    </p:anim>
                                    <p:anim calcmode="lin" valueType="num">
                                      <p:cBhvr additive="base">
                                        <p:cTn id="16" dur="4000" fill="hold"/>
                                        <p:tgtEl>
                                          <p:spTgt spid="71"/>
                                        </p:tgtEl>
                                        <p:attrNameLst>
                                          <p:attrName>ppt_y</p:attrName>
                                        </p:attrNameLst>
                                      </p:cBhvr>
                                      <p:tavLst>
                                        <p:tav tm="0">
                                          <p:val>
                                            <p:strVal val="1+#ppt_h/2"/>
                                          </p:val>
                                        </p:tav>
                                        <p:tav tm="100000">
                                          <p:val>
                                            <p:strVal val="#ppt_y"/>
                                          </p:val>
                                        </p:tav>
                                      </p:tavLst>
                                    </p:anim>
                                  </p:childTnLst>
                                </p:cTn>
                              </p:par>
                              <p:par>
                                <p:cTn id="17" presetID="2" presetClass="entr" presetSubtype="3" decel="5000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3000" fill="hold"/>
                                        <p:tgtEl>
                                          <p:spTgt spid="57"/>
                                        </p:tgtEl>
                                        <p:attrNameLst>
                                          <p:attrName>ppt_x</p:attrName>
                                        </p:attrNameLst>
                                      </p:cBhvr>
                                      <p:tavLst>
                                        <p:tav tm="0">
                                          <p:val>
                                            <p:strVal val="1+#ppt_w/2"/>
                                          </p:val>
                                        </p:tav>
                                        <p:tav tm="100000">
                                          <p:val>
                                            <p:strVal val="#ppt_x"/>
                                          </p:val>
                                        </p:tav>
                                      </p:tavLst>
                                    </p:anim>
                                    <p:anim calcmode="lin" valueType="num">
                                      <p:cBhvr additive="base">
                                        <p:cTn id="20" dur="3000" fill="hold"/>
                                        <p:tgtEl>
                                          <p:spTgt spid="57"/>
                                        </p:tgtEl>
                                        <p:attrNameLst>
                                          <p:attrName>ppt_y</p:attrName>
                                        </p:attrNameLst>
                                      </p:cBhvr>
                                      <p:tavLst>
                                        <p:tav tm="0">
                                          <p:val>
                                            <p:strVal val="0-#ppt_h/2"/>
                                          </p:val>
                                        </p:tav>
                                        <p:tav tm="100000">
                                          <p:val>
                                            <p:strVal val="#ppt_y"/>
                                          </p:val>
                                        </p:tav>
                                      </p:tavLst>
                                    </p:anim>
                                  </p:childTnLst>
                                </p:cTn>
                              </p:par>
                              <p:par>
                                <p:cTn id="21" presetID="2" presetClass="entr" presetSubtype="3" decel="5000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3000" fill="hold"/>
                                        <p:tgtEl>
                                          <p:spTgt spid="68"/>
                                        </p:tgtEl>
                                        <p:attrNameLst>
                                          <p:attrName>ppt_x</p:attrName>
                                        </p:attrNameLst>
                                      </p:cBhvr>
                                      <p:tavLst>
                                        <p:tav tm="0">
                                          <p:val>
                                            <p:strVal val="1+#ppt_w/2"/>
                                          </p:val>
                                        </p:tav>
                                        <p:tav tm="100000">
                                          <p:val>
                                            <p:strVal val="#ppt_x"/>
                                          </p:val>
                                        </p:tav>
                                      </p:tavLst>
                                    </p:anim>
                                    <p:anim calcmode="lin" valueType="num">
                                      <p:cBhvr additive="base">
                                        <p:cTn id="24" dur="3000" fill="hold"/>
                                        <p:tgtEl>
                                          <p:spTgt spid="68"/>
                                        </p:tgtEl>
                                        <p:attrNameLst>
                                          <p:attrName>ppt_y</p:attrName>
                                        </p:attrNameLst>
                                      </p:cBhvr>
                                      <p:tavLst>
                                        <p:tav tm="0">
                                          <p:val>
                                            <p:strVal val="0-#ppt_h/2"/>
                                          </p:val>
                                        </p:tav>
                                        <p:tav tm="100000">
                                          <p:val>
                                            <p:strVal val="#ppt_y"/>
                                          </p:val>
                                        </p:tav>
                                      </p:tavLst>
                                    </p:anim>
                                  </p:childTnLst>
                                </p:cTn>
                              </p:par>
                              <p:par>
                                <p:cTn id="25" presetID="2" presetClass="entr" presetSubtype="3" decel="50000" fill="hold" grpId="0" nodeType="with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4000" fill="hold"/>
                                        <p:tgtEl>
                                          <p:spTgt spid="78"/>
                                        </p:tgtEl>
                                        <p:attrNameLst>
                                          <p:attrName>ppt_x</p:attrName>
                                        </p:attrNameLst>
                                      </p:cBhvr>
                                      <p:tavLst>
                                        <p:tav tm="0">
                                          <p:val>
                                            <p:strVal val="1+#ppt_w/2"/>
                                          </p:val>
                                        </p:tav>
                                        <p:tav tm="100000">
                                          <p:val>
                                            <p:strVal val="#ppt_x"/>
                                          </p:val>
                                        </p:tav>
                                      </p:tavLst>
                                    </p:anim>
                                    <p:anim calcmode="lin" valueType="num">
                                      <p:cBhvr additive="base">
                                        <p:cTn id="28" dur="4000" fill="hold"/>
                                        <p:tgtEl>
                                          <p:spTgt spid="78"/>
                                        </p:tgtEl>
                                        <p:attrNameLst>
                                          <p:attrName>ppt_y</p:attrName>
                                        </p:attrNameLst>
                                      </p:cBhvr>
                                      <p:tavLst>
                                        <p:tav tm="0">
                                          <p:val>
                                            <p:strVal val="0-#ppt_h/2"/>
                                          </p:val>
                                        </p:tav>
                                        <p:tav tm="100000">
                                          <p:val>
                                            <p:strVal val="#ppt_y"/>
                                          </p:val>
                                        </p:tav>
                                      </p:tavLst>
                                    </p:anim>
                                  </p:childTnLst>
                                </p:cTn>
                              </p:par>
                              <p:par>
                                <p:cTn id="29" presetID="2" presetClass="entr" presetSubtype="4" decel="5000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2000" fill="hold"/>
                                        <p:tgtEl>
                                          <p:spTgt spid="27"/>
                                        </p:tgtEl>
                                        <p:attrNameLst>
                                          <p:attrName>ppt_x</p:attrName>
                                        </p:attrNameLst>
                                      </p:cBhvr>
                                      <p:tavLst>
                                        <p:tav tm="0">
                                          <p:val>
                                            <p:strVal val="#ppt_x"/>
                                          </p:val>
                                        </p:tav>
                                        <p:tav tm="100000">
                                          <p:val>
                                            <p:strVal val="#ppt_x"/>
                                          </p:val>
                                        </p:tav>
                                      </p:tavLst>
                                    </p:anim>
                                    <p:anim calcmode="lin" valueType="num">
                                      <p:cBhvr additive="base">
                                        <p:cTn id="32" dur="2000" fill="hold"/>
                                        <p:tgtEl>
                                          <p:spTgt spid="27"/>
                                        </p:tgtEl>
                                        <p:attrNameLst>
                                          <p:attrName>ppt_y</p:attrName>
                                        </p:attrNameLst>
                                      </p:cBhvr>
                                      <p:tavLst>
                                        <p:tav tm="0">
                                          <p:val>
                                            <p:strVal val="1+#ppt_h/2"/>
                                          </p:val>
                                        </p:tav>
                                        <p:tav tm="100000">
                                          <p:val>
                                            <p:strVal val="#ppt_y"/>
                                          </p:val>
                                        </p:tav>
                                      </p:tavLst>
                                    </p:anim>
                                  </p:childTnLst>
                                </p:cTn>
                              </p:par>
                              <p:par>
                                <p:cTn id="33" presetID="2" presetClass="entr" presetSubtype="8" decel="5000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2500" fill="hold"/>
                                        <p:tgtEl>
                                          <p:spTgt spid="20"/>
                                        </p:tgtEl>
                                        <p:attrNameLst>
                                          <p:attrName>ppt_x</p:attrName>
                                        </p:attrNameLst>
                                      </p:cBhvr>
                                      <p:tavLst>
                                        <p:tav tm="0">
                                          <p:val>
                                            <p:strVal val="0-#ppt_w/2"/>
                                          </p:val>
                                        </p:tav>
                                        <p:tav tm="100000">
                                          <p:val>
                                            <p:strVal val="#ppt_x"/>
                                          </p:val>
                                        </p:tav>
                                      </p:tavLst>
                                    </p:anim>
                                    <p:anim calcmode="lin" valueType="num">
                                      <p:cBhvr additive="base">
                                        <p:cTn id="36" dur="2500" fill="hold"/>
                                        <p:tgtEl>
                                          <p:spTgt spid="20"/>
                                        </p:tgtEl>
                                        <p:attrNameLst>
                                          <p:attrName>ppt_y</p:attrName>
                                        </p:attrNameLst>
                                      </p:cBhvr>
                                      <p:tavLst>
                                        <p:tav tm="0">
                                          <p:val>
                                            <p:strVal val="#ppt_y"/>
                                          </p:val>
                                        </p:tav>
                                        <p:tav tm="100000">
                                          <p:val>
                                            <p:strVal val="#ppt_y"/>
                                          </p:val>
                                        </p:tav>
                                      </p:tavLst>
                                    </p:anim>
                                  </p:childTnLst>
                                </p:cTn>
                              </p:par>
                              <p:par>
                                <p:cTn id="37" presetID="2" presetClass="entr" presetSubtype="3" decel="5000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3000" fill="hold"/>
                                        <p:tgtEl>
                                          <p:spTgt spid="15"/>
                                        </p:tgtEl>
                                        <p:attrNameLst>
                                          <p:attrName>ppt_x</p:attrName>
                                        </p:attrNameLst>
                                      </p:cBhvr>
                                      <p:tavLst>
                                        <p:tav tm="0">
                                          <p:val>
                                            <p:strVal val="1+#ppt_w/2"/>
                                          </p:val>
                                        </p:tav>
                                        <p:tav tm="100000">
                                          <p:val>
                                            <p:strVal val="#ppt_x"/>
                                          </p:val>
                                        </p:tav>
                                      </p:tavLst>
                                    </p:anim>
                                    <p:anim calcmode="lin" valueType="num">
                                      <p:cBhvr additive="base">
                                        <p:cTn id="40" dur="3000" fill="hold"/>
                                        <p:tgtEl>
                                          <p:spTgt spid="15"/>
                                        </p:tgtEl>
                                        <p:attrNameLst>
                                          <p:attrName>ppt_y</p:attrName>
                                        </p:attrNameLst>
                                      </p:cBhvr>
                                      <p:tavLst>
                                        <p:tav tm="0">
                                          <p:val>
                                            <p:strVal val="0-#ppt_h/2"/>
                                          </p:val>
                                        </p:tav>
                                        <p:tav tm="100000">
                                          <p:val>
                                            <p:strVal val="#ppt_y"/>
                                          </p:val>
                                        </p:tav>
                                      </p:tavLst>
                                    </p:anim>
                                  </p:childTnLst>
                                </p:cTn>
                              </p:par>
                              <p:par>
                                <p:cTn id="41" presetID="2" presetClass="entr" presetSubtype="4" decel="5000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0" fill="hold"/>
                                        <p:tgtEl>
                                          <p:spTgt spid="48"/>
                                        </p:tgtEl>
                                        <p:attrNameLst>
                                          <p:attrName>ppt_x</p:attrName>
                                        </p:attrNameLst>
                                      </p:cBhvr>
                                      <p:tavLst>
                                        <p:tav tm="0">
                                          <p:val>
                                            <p:strVal val="#ppt_x"/>
                                          </p:val>
                                        </p:tav>
                                        <p:tav tm="100000">
                                          <p:val>
                                            <p:strVal val="#ppt_x"/>
                                          </p:val>
                                        </p:tav>
                                      </p:tavLst>
                                    </p:anim>
                                    <p:anim calcmode="lin" valueType="num">
                                      <p:cBhvr additive="base">
                                        <p:cTn id="44" dur="50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decel="50000"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4000" fill="hold"/>
                                        <p:tgtEl>
                                          <p:spTgt spid="44"/>
                                        </p:tgtEl>
                                        <p:attrNameLst>
                                          <p:attrName>ppt_x</p:attrName>
                                        </p:attrNameLst>
                                      </p:cBhvr>
                                      <p:tavLst>
                                        <p:tav tm="0">
                                          <p:val>
                                            <p:strVal val="#ppt_x"/>
                                          </p:val>
                                        </p:tav>
                                        <p:tav tm="100000">
                                          <p:val>
                                            <p:strVal val="#ppt_x"/>
                                          </p:val>
                                        </p:tav>
                                      </p:tavLst>
                                    </p:anim>
                                    <p:anim calcmode="lin" valueType="num">
                                      <p:cBhvr additive="base">
                                        <p:cTn id="48" dur="4000" fill="hold"/>
                                        <p:tgtEl>
                                          <p:spTgt spid="44"/>
                                        </p:tgtEl>
                                        <p:attrNameLst>
                                          <p:attrName>ppt_y</p:attrName>
                                        </p:attrNameLst>
                                      </p:cBhvr>
                                      <p:tavLst>
                                        <p:tav tm="0">
                                          <p:val>
                                            <p:strVal val="1+#ppt_h/2"/>
                                          </p:val>
                                        </p:tav>
                                        <p:tav tm="100000">
                                          <p:val>
                                            <p:strVal val="#ppt_y"/>
                                          </p:val>
                                        </p:tav>
                                      </p:tavLst>
                                    </p:anim>
                                  </p:childTnLst>
                                </p:cTn>
                              </p:par>
                              <p:par>
                                <p:cTn id="49" presetID="2" presetClass="entr" presetSubtype="4" decel="50000" fill="hold" grpId="0" nodeType="withEffect">
                                  <p:stCondLst>
                                    <p:cond delay="500"/>
                                  </p:stCondLst>
                                  <p:childTnLst>
                                    <p:set>
                                      <p:cBhvr>
                                        <p:cTn id="50" dur="1" fill="hold">
                                          <p:stCondLst>
                                            <p:cond delay="0"/>
                                          </p:stCondLst>
                                        </p:cTn>
                                        <p:tgtEl>
                                          <p:spTgt spid="52"/>
                                        </p:tgtEl>
                                        <p:attrNameLst>
                                          <p:attrName>style.visibility</p:attrName>
                                        </p:attrNameLst>
                                      </p:cBhvr>
                                      <p:to>
                                        <p:strVal val="visible"/>
                                      </p:to>
                                    </p:set>
                                    <p:anim calcmode="lin" valueType="num">
                                      <p:cBhvr additive="base">
                                        <p:cTn id="51" dur="3000" fill="hold"/>
                                        <p:tgtEl>
                                          <p:spTgt spid="52"/>
                                        </p:tgtEl>
                                        <p:attrNameLst>
                                          <p:attrName>ppt_x</p:attrName>
                                        </p:attrNameLst>
                                      </p:cBhvr>
                                      <p:tavLst>
                                        <p:tav tm="0">
                                          <p:val>
                                            <p:strVal val="#ppt_x"/>
                                          </p:val>
                                        </p:tav>
                                        <p:tav tm="100000">
                                          <p:val>
                                            <p:strVal val="#ppt_x"/>
                                          </p:val>
                                        </p:tav>
                                      </p:tavLst>
                                    </p:anim>
                                    <p:anim calcmode="lin" valueType="num">
                                      <p:cBhvr additive="base">
                                        <p:cTn id="52" dur="3000" fill="hold"/>
                                        <p:tgtEl>
                                          <p:spTgt spid="52"/>
                                        </p:tgtEl>
                                        <p:attrNameLst>
                                          <p:attrName>ppt_y</p:attrName>
                                        </p:attrNameLst>
                                      </p:cBhvr>
                                      <p:tavLst>
                                        <p:tav tm="0">
                                          <p:val>
                                            <p:strVal val="1+#ppt_h/2"/>
                                          </p:val>
                                        </p:tav>
                                        <p:tav tm="100000">
                                          <p:val>
                                            <p:strVal val="#ppt_y"/>
                                          </p:val>
                                        </p:tav>
                                      </p:tavLst>
                                    </p:anim>
                                  </p:childTnLst>
                                </p:cTn>
                              </p:par>
                              <p:par>
                                <p:cTn id="53" presetID="2" presetClass="entr" presetSubtype="4" decel="5000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4000" fill="hold"/>
                                        <p:tgtEl>
                                          <p:spTgt spid="47"/>
                                        </p:tgtEl>
                                        <p:attrNameLst>
                                          <p:attrName>ppt_x</p:attrName>
                                        </p:attrNameLst>
                                      </p:cBhvr>
                                      <p:tavLst>
                                        <p:tav tm="0">
                                          <p:val>
                                            <p:strVal val="#ppt_x"/>
                                          </p:val>
                                        </p:tav>
                                        <p:tav tm="100000">
                                          <p:val>
                                            <p:strVal val="#ppt_x"/>
                                          </p:val>
                                        </p:tav>
                                      </p:tavLst>
                                    </p:anim>
                                    <p:anim calcmode="lin" valueType="num">
                                      <p:cBhvr additive="base">
                                        <p:cTn id="56" dur="4000" fill="hold"/>
                                        <p:tgtEl>
                                          <p:spTgt spid="47"/>
                                        </p:tgtEl>
                                        <p:attrNameLst>
                                          <p:attrName>ppt_y</p:attrName>
                                        </p:attrNameLst>
                                      </p:cBhvr>
                                      <p:tavLst>
                                        <p:tav tm="0">
                                          <p:val>
                                            <p:strVal val="1+#ppt_h/2"/>
                                          </p:val>
                                        </p:tav>
                                        <p:tav tm="100000">
                                          <p:val>
                                            <p:strVal val="#ppt_y"/>
                                          </p:val>
                                        </p:tav>
                                      </p:tavLst>
                                    </p:anim>
                                  </p:childTnLst>
                                </p:cTn>
                              </p:par>
                              <p:par>
                                <p:cTn id="57" presetID="2" presetClass="entr" presetSubtype="4" decel="50000"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5000" fill="hold"/>
                                        <p:tgtEl>
                                          <p:spTgt spid="77"/>
                                        </p:tgtEl>
                                        <p:attrNameLst>
                                          <p:attrName>ppt_x</p:attrName>
                                        </p:attrNameLst>
                                      </p:cBhvr>
                                      <p:tavLst>
                                        <p:tav tm="0">
                                          <p:val>
                                            <p:strVal val="#ppt_x"/>
                                          </p:val>
                                        </p:tav>
                                        <p:tav tm="100000">
                                          <p:val>
                                            <p:strVal val="#ppt_x"/>
                                          </p:val>
                                        </p:tav>
                                      </p:tavLst>
                                    </p:anim>
                                    <p:anim calcmode="lin" valueType="num">
                                      <p:cBhvr additive="base">
                                        <p:cTn id="60" dur="5000" fill="hold"/>
                                        <p:tgtEl>
                                          <p:spTgt spid="77"/>
                                        </p:tgtEl>
                                        <p:attrNameLst>
                                          <p:attrName>ppt_y</p:attrName>
                                        </p:attrNameLst>
                                      </p:cBhvr>
                                      <p:tavLst>
                                        <p:tav tm="0">
                                          <p:val>
                                            <p:strVal val="1+#ppt_h/2"/>
                                          </p:val>
                                        </p:tav>
                                        <p:tav tm="100000">
                                          <p:val>
                                            <p:strVal val="#ppt_y"/>
                                          </p:val>
                                        </p:tav>
                                      </p:tavLst>
                                    </p:anim>
                                  </p:childTnLst>
                                </p:cTn>
                              </p:par>
                              <p:par>
                                <p:cTn id="61" presetID="2" presetClass="entr" presetSubtype="4" decel="50000" fill="hold" grpId="0" nodeType="withEffect">
                                  <p:stCondLst>
                                    <p:cond delay="500"/>
                                  </p:stCondLst>
                                  <p:childTnLst>
                                    <p:set>
                                      <p:cBhvr>
                                        <p:cTn id="62" dur="1" fill="hold">
                                          <p:stCondLst>
                                            <p:cond delay="0"/>
                                          </p:stCondLst>
                                        </p:cTn>
                                        <p:tgtEl>
                                          <p:spTgt spid="49"/>
                                        </p:tgtEl>
                                        <p:attrNameLst>
                                          <p:attrName>style.visibility</p:attrName>
                                        </p:attrNameLst>
                                      </p:cBhvr>
                                      <p:to>
                                        <p:strVal val="visible"/>
                                      </p:to>
                                    </p:set>
                                    <p:anim calcmode="lin" valueType="num">
                                      <p:cBhvr additive="base">
                                        <p:cTn id="63" dur="3000" fill="hold"/>
                                        <p:tgtEl>
                                          <p:spTgt spid="49"/>
                                        </p:tgtEl>
                                        <p:attrNameLst>
                                          <p:attrName>ppt_x</p:attrName>
                                        </p:attrNameLst>
                                      </p:cBhvr>
                                      <p:tavLst>
                                        <p:tav tm="0">
                                          <p:val>
                                            <p:strVal val="#ppt_x"/>
                                          </p:val>
                                        </p:tav>
                                        <p:tav tm="100000">
                                          <p:val>
                                            <p:strVal val="#ppt_x"/>
                                          </p:val>
                                        </p:tav>
                                      </p:tavLst>
                                    </p:anim>
                                    <p:anim calcmode="lin" valueType="num">
                                      <p:cBhvr additive="base">
                                        <p:cTn id="64" dur="3000" fill="hold"/>
                                        <p:tgtEl>
                                          <p:spTgt spid="49"/>
                                        </p:tgtEl>
                                        <p:attrNameLst>
                                          <p:attrName>ppt_y</p:attrName>
                                        </p:attrNameLst>
                                      </p:cBhvr>
                                      <p:tavLst>
                                        <p:tav tm="0">
                                          <p:val>
                                            <p:strVal val="1+#ppt_h/2"/>
                                          </p:val>
                                        </p:tav>
                                        <p:tav tm="100000">
                                          <p:val>
                                            <p:strVal val="#ppt_y"/>
                                          </p:val>
                                        </p:tav>
                                      </p:tavLst>
                                    </p:anim>
                                  </p:childTnLst>
                                </p:cTn>
                              </p:par>
                              <p:par>
                                <p:cTn id="65" presetID="6" presetClass="emph" presetSubtype="0" repeatCount="indefinite" autoRev="1" fill="hold" grpId="0" nodeType="withEffect">
                                  <p:stCondLst>
                                    <p:cond delay="0"/>
                                  </p:stCondLst>
                                  <p:endCondLst>
                                    <p:cond evt="onNext" delay="0">
                                      <p:tgtEl>
                                        <p:sldTgt/>
                                      </p:tgtEl>
                                    </p:cond>
                                  </p:endCondLst>
                                  <p:childTnLst>
                                    <p:animScale>
                                      <p:cBhvr>
                                        <p:cTn id="66" dur="3000" fill="hold"/>
                                        <p:tgtEl>
                                          <p:spTgt spid="46"/>
                                        </p:tgtEl>
                                      </p:cBhvr>
                                      <p:by x="115000" y="115000"/>
                                    </p:animScale>
                                  </p:childTnLst>
                                </p:cTn>
                              </p:par>
                              <p:par>
                                <p:cTn id="67" presetID="42" presetClass="entr" presetSubtype="0" fill="hold" grpId="0" nodeType="withEffect">
                                  <p:stCondLst>
                                    <p:cond delay="100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69" grpId="0" animBg="1"/>
      <p:bldP spid="68" grpId="0" animBg="1"/>
      <p:bldP spid="15" grpId="0" animBg="1"/>
      <p:bldP spid="20" grpId="0" animBg="1"/>
      <p:bldP spid="27" grpId="0" animBg="1"/>
      <p:bldP spid="44" grpId="0" animBg="1"/>
      <p:bldP spid="46" grpId="0" animBg="1"/>
      <p:bldP spid="47" grpId="0" animBg="1"/>
      <p:bldP spid="48" grpId="0" animBg="1"/>
      <p:bldP spid="49" grpId="0" animBg="1"/>
      <p:bldP spid="52" grpId="0" animBg="1"/>
      <p:bldP spid="57" grpId="0" animBg="1"/>
      <p:bldP spid="71" grpId="0" animBg="1"/>
      <p:bldP spid="16" grpId="0"/>
      <p:bldP spid="77" grpId="0" animBg="1"/>
      <p:bldP spid="7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Nude Theme">
      <a:dk1>
        <a:srgbClr val="404040"/>
      </a:dk1>
      <a:lt1>
        <a:srgbClr val="FFFFFF"/>
      </a:lt1>
      <a:dk2>
        <a:srgbClr val="FFFFFF"/>
      </a:dk2>
      <a:lt2>
        <a:srgbClr val="FFFFFF"/>
      </a:lt2>
      <a:accent1>
        <a:srgbClr val="E6EAE3"/>
      </a:accent1>
      <a:accent2>
        <a:srgbClr val="EBCDC3"/>
      </a:accent2>
      <a:accent3>
        <a:srgbClr val="D5B19B"/>
      </a:accent3>
      <a:accent4>
        <a:srgbClr val="7F9593"/>
      </a:accent4>
      <a:accent5>
        <a:srgbClr val="1F4540"/>
      </a:accent5>
      <a:accent6>
        <a:srgbClr val="F3F3F3"/>
      </a:accent6>
      <a:hlink>
        <a:srgbClr val="262626"/>
      </a:hlink>
      <a:folHlink>
        <a:srgbClr val="1F4540"/>
      </a:folHlink>
    </a:clrScheme>
    <a:fontScheme name="Custom 10">
      <a:majorFont>
        <a:latin typeface="Cormorant SemiBold"/>
        <a:ea typeface=""/>
        <a:cs typeface=""/>
      </a:majorFont>
      <a:minorFont>
        <a:latin typeface="Karl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67031</TotalTime>
  <Words>2770</Words>
  <Application>Microsoft Office PowerPoint</Application>
  <PresentationFormat>Widescreen</PresentationFormat>
  <Paragraphs>124</Paragraphs>
  <Slides>30</Slides>
  <Notes>7</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30</vt:i4>
      </vt:variant>
    </vt:vector>
  </HeadingPairs>
  <TitlesOfParts>
    <vt:vector size="43" baseType="lpstr">
      <vt:lpstr>Aptos</vt:lpstr>
      <vt:lpstr>Arial</vt:lpstr>
      <vt:lpstr>Arial Nova Light</vt:lpstr>
      <vt:lpstr>Avenir Next LT Pro</vt:lpstr>
      <vt:lpstr>Avenir Next LT Pro Demi</vt:lpstr>
      <vt:lpstr>Avenir Next LT Pro Light</vt:lpstr>
      <vt:lpstr>Calibri</vt:lpstr>
      <vt:lpstr>Century Gothic</vt:lpstr>
      <vt:lpstr>Courier New</vt:lpstr>
      <vt:lpstr>Karla</vt:lpstr>
      <vt:lpstr>Lato</vt:lpstr>
      <vt:lpstr>Office Theme</vt:lpstr>
      <vt:lpstr>1_Custom Design</vt:lpstr>
      <vt:lpstr>PowerPoint Presentation</vt:lpstr>
      <vt:lpstr>PowerPoint Presentation</vt:lpstr>
      <vt:lpstr>PowerPoint Presentation</vt:lpstr>
      <vt:lpstr>PowerPoint Presentation</vt:lpstr>
      <vt:lpstr>PowerPoint Presentation</vt:lpstr>
      <vt:lpstr> Transmission media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Differences between single mode and multimode fiber optics</vt:lpstr>
      <vt:lpstr>Differences between single-mode and multimode fiber optics</vt:lpstr>
      <vt:lpstr>                                         1. CHANNEL OR LINK LOSS Channel or link loss is the total path loss or attenuation between the transmitter and receiver is the sum of various loss mechanisms: scattering, micro bending, macro bending, and interconnection. These limit the maximum system length, and the number of connections allowed. </vt:lpstr>
      <vt:lpstr>2. SCATTERING Scattering causes the intrinsic fiber loss, dominated by what is known as Rayleigh scattering, which results from variations in the density and composition of the glass. This loss varies with the wavelengths of light applied.</vt:lpstr>
      <vt:lpstr>3. MICROBENDS AND MACROBENDS  A microbend is a local deflection of the optical fiber axis, with an amplitude much less than the optical fiber diameter. Microbends can cause a light ray to strike the fiber core-cladding interface at an extensive angle, allowing it to escape and increase loss.  A macrobend is a bend or loop in the fiber with a radius of curvature of several millimeters or more, causing power to be lost from the core and inducing additional loss.</vt:lpstr>
      <vt:lpstr>4. INTERCONNECTION LOSS Interconnection loss associated with splices and connectors can be divided into intrinsic and extrinsic loss. Intrinsic mechanisms are a result of manufacturing tolerances on fiber core diameter, ovality, eccentricity, and numerical aperture. Extrinsic mechanisms depend on the connection hardware and its ability to control the separation between the fiber ends. Transverse, axial, and angular misalignment of the fiber cores results in connector insertion loss. </vt:lpstr>
      <vt:lpstr>           5. INTERSYMBOL INTERFERENCE (ISI) Within the optical fiber, bits of data are represented by pulses of light. Each pulse of light will spread, or disperse, over time as it travels along the length of the fiber. When these spreading pulses overlap, intersymbol interference results. The less intersymbol interference caused by dispersion, the greater the fiber’s capacity to transmit information. There are two main types of dispersion in optical fibers in the local network environment.                </vt:lpstr>
      <vt:lpstr>  6. CHROMATIC DISPERSION Chromatic dispersion describes the tendency for different wavelengths to travel at different speeds in a fiber. If operated at wavelengths where chromatic dispersion is high, optical pulses tend to broaden as a function of time or distance and cause intersymbol interference. Although multimode fiber exhibits relatively high chromatic dispersion at the 850 nm wavelength, the use of controlled launch lasers (VCSELs) in gigabit networks and the distances in the LAN minimize the effects.                     </vt:lpstr>
      <vt:lpstr>                      </vt:lpstr>
      <vt:lpstr>PowerPoint Presentation</vt:lpstr>
      <vt:lpstr>PowerPoint Presentation</vt:lpstr>
      <vt:lpstr>PowerPoint Presentation</vt:lpstr>
      <vt:lpstr>FTTH networks, which bring high-speed internet directly to residential areas, are composed of several key elements. These include the Optical Line Terminal (OLT), pivotal in initiating the fiber optic signal; the Optical Distribution Frame (ODF), which organizes and manages connections; and the Passive Optical Splitter (POS), responsible for dividing the optical signal to serve multiple premises. Additionally, the architecture incorporates Fiber Distribution Terminals (FDT) and Fiber Access Terminals (FAT) for further network distribution, Fiber Terminal Boxes (FTB) for end-user connectivity, along with Optical Distribution Boxes (ODB), Optical Splitter Boxes (OSB), and the Optical Network Units/Terminals (ONU/ONT), which convert optical signals into electrical signals at the user’s premises.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lekan lawal</dc:creator>
  <cp:lastModifiedBy>Titilayo Odukoya</cp:lastModifiedBy>
  <cp:revision>243</cp:revision>
  <dcterms:created xsi:type="dcterms:W3CDTF">2022-03-21T13:34:05Z</dcterms:created>
  <dcterms:modified xsi:type="dcterms:W3CDTF">2025-07-10T12:26:55Z</dcterms:modified>
</cp:coreProperties>
</file>